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0" r:id="rId3"/>
    <p:sldId id="262" r:id="rId4"/>
    <p:sldId id="257" r:id="rId5"/>
    <p:sldId id="259" r:id="rId6"/>
    <p:sldId id="263" r:id="rId7"/>
    <p:sldId id="264" r:id="rId8"/>
    <p:sldId id="267" r:id="rId9"/>
    <p:sldId id="268" r:id="rId10"/>
    <p:sldId id="269" r:id="rId11"/>
    <p:sldId id="270" r:id="rId12"/>
    <p:sldId id="271" r:id="rId13"/>
    <p:sldId id="272" r:id="rId14"/>
    <p:sldId id="281" r:id="rId15"/>
    <p:sldId id="266" r:id="rId16"/>
    <p:sldId id="273" r:id="rId17"/>
    <p:sldId id="282" r:id="rId18"/>
    <p:sldId id="283" r:id="rId19"/>
    <p:sldId id="284" r:id="rId20"/>
    <p:sldId id="274" r:id="rId21"/>
    <p:sldId id="275" r:id="rId22"/>
    <p:sldId id="276" r:id="rId23"/>
    <p:sldId id="277" r:id="rId24"/>
    <p:sldId id="279" r:id="rId25"/>
    <p:sldId id="280" r:id="rId26"/>
    <p:sldId id="258" r:id="rId2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na Gacharna." initials="DG" lastIdx="1" clrIdx="0">
    <p:extLst>
      <p:ext uri="{19B8F6BF-5375-455C-9EA6-DF929625EA0E}">
        <p15:presenceInfo xmlns:p15="http://schemas.microsoft.com/office/powerpoint/2012/main" userId="6c2bc4b6373afc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latin typeface="Ink Free" panose="03080402000500000000" pitchFamily="66" charset="0"/>
              </a:rPr>
              <a:t>¿ </a:t>
            </a:r>
            <a:r>
              <a:rPr lang="es-CO" sz="2800" b="1" i="0" u="none" strike="noStrike" baseline="0" dirty="0">
                <a:effectLst/>
                <a:latin typeface="Ink Free" panose="03080402000500000000" pitchFamily="66" charset="0"/>
              </a:rPr>
              <a:t>Actualmente maneja un sistema de información para el control de su inventario</a:t>
            </a:r>
            <a:r>
              <a:rPr lang="en-US" sz="2800" b="1" dirty="0">
                <a:latin typeface="Ink Free" panose="03080402000500000000" pitchFamily="66" charset="0"/>
              </a:rPr>
              <a:t>?</a:t>
            </a:r>
          </a:p>
        </c:rich>
      </c:tx>
      <c:layout>
        <c:manualLayout>
          <c:xMode val="edge"/>
          <c:yMode val="edge"/>
          <c:x val="0.15994291481779294"/>
          <c:y val="1.438877938058457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Hoja1!$B$1</c:f>
              <c:strCache>
                <c:ptCount val="1"/>
                <c:pt idx="0">
                  <c:v>Ventas</c:v>
                </c:pt>
              </c:strCache>
            </c:strRef>
          </c:tx>
          <c:dPt>
            <c:idx val="0"/>
            <c:bubble3D val="0"/>
            <c:spPr>
              <a:solidFill>
                <a:schemeClr val="accent3">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6698-4DF6-BB1C-5BCB4EFA564F}"/>
              </c:ext>
            </c:extLst>
          </c:dPt>
          <c:dPt>
            <c:idx val="1"/>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3-6698-4DF6-BB1C-5BCB4EFA564F}"/>
              </c:ext>
            </c:extLst>
          </c:dPt>
          <c:cat>
            <c:strRef>
              <c:f>Hoja1!$A$2:$A$3</c:f>
              <c:strCache>
                <c:ptCount val="2"/>
                <c:pt idx="0">
                  <c:v>Si</c:v>
                </c:pt>
                <c:pt idx="1">
                  <c:v>No</c:v>
                </c:pt>
              </c:strCache>
            </c:strRef>
          </c:cat>
          <c:val>
            <c:numRef>
              <c:f>Hoja1!$B$2:$B$3</c:f>
              <c:numCache>
                <c:formatCode>General</c:formatCode>
                <c:ptCount val="2"/>
                <c:pt idx="0">
                  <c:v>10</c:v>
                </c:pt>
                <c:pt idx="1">
                  <c:v>40</c:v>
                </c:pt>
              </c:numCache>
            </c:numRef>
          </c:val>
          <c:extLst>
            <c:ext xmlns:c16="http://schemas.microsoft.com/office/drawing/2014/chart" uri="{C3380CC4-5D6E-409C-BE32-E72D297353CC}">
              <c16:uniqueId val="{00000004-6698-4DF6-BB1C-5BCB4EFA564F}"/>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sz="2400" b="1" dirty="0">
                <a:latin typeface="Ink Free" panose="03080402000500000000" pitchFamily="66" charset="0"/>
              </a:rPr>
              <a:t>¿Cuales de las siguientes opciones le gustaría trabajar en nuestro sistema de información?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pieChart>
        <c:varyColors val="1"/>
        <c:ser>
          <c:idx val="0"/>
          <c:order val="0"/>
          <c:tx>
            <c:strRef>
              <c:f>Hoja1!$B$1</c:f>
              <c:strCache>
                <c:ptCount val="1"/>
                <c:pt idx="0">
                  <c:v>¿Cuales de las siguientes opciones le gustaría trabajar en nuestro sistema de información?</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Hoja1!$A$2:$A$6</c:f>
              <c:strCache>
                <c:ptCount val="5"/>
                <c:pt idx="0">
                  <c:v>Inventario</c:v>
                </c:pt>
                <c:pt idx="1">
                  <c:v>Inventario y facturacion</c:v>
                </c:pt>
                <c:pt idx="2">
                  <c:v>Inventario y contabilidad</c:v>
                </c:pt>
                <c:pt idx="3">
                  <c:v>Inventario, contabilidad y facturacion</c:v>
                </c:pt>
                <c:pt idx="4">
                  <c:v>otros</c:v>
                </c:pt>
              </c:strCache>
            </c:strRef>
          </c:cat>
          <c:val>
            <c:numRef>
              <c:f>Hoja1!$B$2:$B$6</c:f>
              <c:numCache>
                <c:formatCode>General</c:formatCode>
                <c:ptCount val="5"/>
                <c:pt idx="0">
                  <c:v>0</c:v>
                </c:pt>
                <c:pt idx="1">
                  <c:v>10</c:v>
                </c:pt>
                <c:pt idx="2">
                  <c:v>10</c:v>
                </c:pt>
                <c:pt idx="3">
                  <c:v>30</c:v>
                </c:pt>
                <c:pt idx="4">
                  <c:v>0</c:v>
                </c:pt>
              </c:numCache>
            </c:numRef>
          </c:val>
          <c:extLst>
            <c:ext xmlns:c16="http://schemas.microsoft.com/office/drawing/2014/chart" uri="{C3380CC4-5D6E-409C-BE32-E72D297353CC}">
              <c16:uniqueId val="{00000000-5F34-457A-8169-B951DB058344}"/>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7.1040968140415647E-2"/>
          <c:y val="0.93070690943398093"/>
          <c:w val="0.85791806371916868"/>
          <c:h val="6.929309056601906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sz="2400" b="1" dirty="0">
                <a:latin typeface="Ink Free" panose="03080402000500000000" pitchFamily="66" charset="0"/>
              </a:rPr>
              <a:t>¿cree importante que nuestro sistema de información comunique a sus proveedores cuando se requiere reabastecimiento?</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pieChart>
        <c:varyColors val="1"/>
        <c:ser>
          <c:idx val="0"/>
          <c:order val="0"/>
          <c:tx>
            <c:strRef>
              <c:f>Hoja1!$B$1</c:f>
              <c:strCache>
                <c:ptCount val="1"/>
                <c:pt idx="0">
                  <c:v>¿cree importante que nuestro sistema de información comunique a sus proveedores cuando se requiere reabastecimiento?</c:v>
                </c:pt>
              </c:strCache>
            </c:strRef>
          </c:tx>
          <c:dPt>
            <c:idx val="0"/>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01-6299-4991-95D0-431802DC5A84}"/>
              </c:ext>
            </c:extLst>
          </c:dPt>
          <c:dPt>
            <c:idx val="1"/>
            <c:bubble3D val="0"/>
            <c:spPr>
              <a:solidFill>
                <a:schemeClr val="accent6"/>
              </a:solidFill>
              <a:ln w="19050">
                <a:solidFill>
                  <a:schemeClr val="lt1"/>
                </a:solidFill>
              </a:ln>
              <a:effectLst/>
            </c:spPr>
            <c:extLst>
              <c:ext xmlns:c16="http://schemas.microsoft.com/office/drawing/2014/chart" uri="{C3380CC4-5D6E-409C-BE32-E72D297353CC}">
                <c16:uniqueId val="{00000002-6299-4991-95D0-431802DC5A84}"/>
              </c:ext>
            </c:extLst>
          </c:dPt>
          <c:cat>
            <c:strRef>
              <c:f>Hoja1!$A$2:$A$3</c:f>
              <c:strCache>
                <c:ptCount val="2"/>
                <c:pt idx="0">
                  <c:v>Si</c:v>
                </c:pt>
                <c:pt idx="1">
                  <c:v>No</c:v>
                </c:pt>
              </c:strCache>
            </c:strRef>
          </c:cat>
          <c:val>
            <c:numRef>
              <c:f>Hoja1!$B$2:$B$3</c:f>
              <c:numCache>
                <c:formatCode>General</c:formatCode>
                <c:ptCount val="2"/>
                <c:pt idx="0">
                  <c:v>40</c:v>
                </c:pt>
                <c:pt idx="1">
                  <c:v>10</c:v>
                </c:pt>
              </c:numCache>
            </c:numRef>
          </c:val>
          <c:extLst>
            <c:ext xmlns:c16="http://schemas.microsoft.com/office/drawing/2014/chart" uri="{C3380CC4-5D6E-409C-BE32-E72D297353CC}">
              <c16:uniqueId val="{00000000-6299-4991-95D0-431802DC5A8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sz="2400" dirty="0">
                <a:latin typeface="Ink Free" panose="03080402000500000000" pitchFamily="66" charset="0"/>
              </a:rPr>
              <a:t>¿cree importante que nuestro sistema de información comunique a sus proveedores cuando se requiere reabastecimiento?</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pieChart>
        <c:varyColors val="1"/>
        <c:ser>
          <c:idx val="0"/>
          <c:order val="0"/>
          <c:tx>
            <c:strRef>
              <c:f>Hoja1!$B$1</c:f>
              <c:strCache>
                <c:ptCount val="1"/>
                <c:pt idx="0">
                  <c:v>¿Cuáles de estos colores le gustaría ver en nuestro sistema de información?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99-4991-95D0-431802DC5A8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6299-4991-95D0-431802DC5A84}"/>
              </c:ext>
            </c:extLst>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Hoja1!$A$2:$A$6</c:f>
              <c:strCache>
                <c:ptCount val="5"/>
                <c:pt idx="0">
                  <c:v>Blanco</c:v>
                </c:pt>
                <c:pt idx="1">
                  <c:v>Negro</c:v>
                </c:pt>
                <c:pt idx="2">
                  <c:v>Azul</c:v>
                </c:pt>
                <c:pt idx="3">
                  <c:v>Verde</c:v>
                </c:pt>
                <c:pt idx="4">
                  <c:v>Otros</c:v>
                </c:pt>
              </c:strCache>
            </c:strRef>
          </c:cat>
          <c:val>
            <c:numRef>
              <c:f>Hoja1!$B$2:$B$6</c:f>
              <c:numCache>
                <c:formatCode>General</c:formatCode>
                <c:ptCount val="5"/>
                <c:pt idx="0">
                  <c:v>0</c:v>
                </c:pt>
                <c:pt idx="1">
                  <c:v>20</c:v>
                </c:pt>
                <c:pt idx="2">
                  <c:v>20</c:v>
                </c:pt>
                <c:pt idx="3">
                  <c:v>10</c:v>
                </c:pt>
                <c:pt idx="4">
                  <c:v>0</c:v>
                </c:pt>
              </c:numCache>
            </c:numRef>
          </c:val>
          <c:extLst>
            <c:ext xmlns:c16="http://schemas.microsoft.com/office/drawing/2014/chart" uri="{C3380CC4-5D6E-409C-BE32-E72D297353CC}">
              <c16:uniqueId val="{00000000-6299-4991-95D0-431802DC5A8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en-US" sz="2800" b="1" dirty="0">
                <a:latin typeface="Ink Free" panose="03080402000500000000" pitchFamily="66" charset="0"/>
              </a:rPr>
              <a:t> </a:t>
            </a:r>
            <a:r>
              <a:rPr lang="es-CO" sz="2400" b="1" dirty="0">
                <a:effectLst/>
                <a:latin typeface="Ink Free" panose="03080402000500000000" pitchFamily="66" charset="0"/>
              </a:rPr>
              <a:t>¿Le gustaría ver dos o más colores en la interfaz del sistema de información?</a:t>
            </a:r>
          </a:p>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n-US" sz="2800" b="1" dirty="0">
              <a:latin typeface="Ink Free" panose="03080402000500000000" pitchFamily="66" charset="0"/>
            </a:endParaRPr>
          </a:p>
        </c:rich>
      </c:tx>
      <c:layout>
        <c:manualLayout>
          <c:xMode val="edge"/>
          <c:yMode val="edge"/>
          <c:x val="0.15994291481779294"/>
          <c:y val="1.4388779380584573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s-CO"/>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Hoja1!$B$1</c:f>
              <c:strCache>
                <c:ptCount val="1"/>
                <c:pt idx="0">
                  <c:v>Ventas</c:v>
                </c:pt>
              </c:strCache>
            </c:strRef>
          </c:tx>
          <c:dPt>
            <c:idx val="0"/>
            <c:bubble3D val="0"/>
            <c:spPr>
              <a:solidFill>
                <a:schemeClr val="accent3">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6698-4DF6-BB1C-5BCB4EFA564F}"/>
              </c:ext>
            </c:extLst>
          </c:dPt>
          <c:dPt>
            <c:idx val="1"/>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3-6698-4DF6-BB1C-5BCB4EFA564F}"/>
              </c:ext>
            </c:extLst>
          </c:dPt>
          <c:cat>
            <c:strRef>
              <c:f>Hoja1!$A$2:$A$3</c:f>
              <c:strCache>
                <c:ptCount val="2"/>
                <c:pt idx="0">
                  <c:v>Si</c:v>
                </c:pt>
                <c:pt idx="1">
                  <c:v>No</c:v>
                </c:pt>
              </c:strCache>
            </c:strRef>
          </c:cat>
          <c:val>
            <c:numRef>
              <c:f>Hoja1!$B$2:$B$3</c:f>
              <c:numCache>
                <c:formatCode>General</c:formatCode>
                <c:ptCount val="2"/>
                <c:pt idx="0">
                  <c:v>30</c:v>
                </c:pt>
                <c:pt idx="1">
                  <c:v>20</c:v>
                </c:pt>
              </c:numCache>
            </c:numRef>
          </c:val>
          <c:extLst>
            <c:ext xmlns:c16="http://schemas.microsoft.com/office/drawing/2014/chart" uri="{C3380CC4-5D6E-409C-BE32-E72D297353CC}">
              <c16:uniqueId val="{00000004-6698-4DF6-BB1C-5BCB4EFA564F}"/>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CO" sz="2400" b="1" dirty="0">
                <a:latin typeface="Ink Free" panose="03080402000500000000" pitchFamily="66" charset="0"/>
              </a:rPr>
              <a:t>Le gustaría ver el menú de la interfaz en: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pieChart>
        <c:varyColors val="1"/>
        <c:ser>
          <c:idx val="0"/>
          <c:order val="0"/>
          <c:tx>
            <c:strRef>
              <c:f>Hoja1!$B$1</c:f>
              <c:strCache>
                <c:ptCount val="1"/>
                <c:pt idx="0">
                  <c:v>Le gustaría ver el menú de la interfaz en: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99-4991-95D0-431802DC5A8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6299-4991-95D0-431802DC5A84}"/>
              </c:ext>
            </c:extLst>
          </c:dPt>
          <c:cat>
            <c:strRef>
              <c:f>Hoja1!$A$2:$A$3</c:f>
              <c:strCache>
                <c:ptCount val="2"/>
                <c:pt idx="0">
                  <c:v>Cuadricula</c:v>
                </c:pt>
                <c:pt idx="1">
                  <c:v>Lista</c:v>
                </c:pt>
              </c:strCache>
            </c:strRef>
          </c:cat>
          <c:val>
            <c:numRef>
              <c:f>Hoja1!$B$2:$B$3</c:f>
              <c:numCache>
                <c:formatCode>General</c:formatCode>
                <c:ptCount val="2"/>
                <c:pt idx="0">
                  <c:v>20</c:v>
                </c:pt>
                <c:pt idx="1">
                  <c:v>30</c:v>
                </c:pt>
              </c:numCache>
            </c:numRef>
          </c:val>
          <c:extLst>
            <c:ext xmlns:c16="http://schemas.microsoft.com/office/drawing/2014/chart" uri="{C3380CC4-5D6E-409C-BE32-E72D297353CC}">
              <c16:uniqueId val="{00000000-6299-4991-95D0-431802DC5A8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15.xml"/><Relationship Id="rId1"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4D066-CEB8-41CE-A005-B4B6B6C3F42B}"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lang="es-CO"/>
        </a:p>
      </dgm:t>
    </dgm:pt>
    <dgm:pt modelId="{574AD1C2-80E9-4EE1-BC6C-942EAE1DEBDB}">
      <dgm:prSet phldrT="[Texto]" custT="1"/>
      <dgm:spPr/>
      <dgm:t>
        <a:bodyPr/>
        <a:lstStyle/>
        <a:p>
          <a:r>
            <a:rPr lang="es-CO" sz="4000" b="1" dirty="0">
              <a:latin typeface="Ink Free" panose="03080402000500000000" pitchFamily="66" charset="0"/>
            </a:rPr>
            <a:t>Técnicas de recolección de datos utilizadas</a:t>
          </a:r>
          <a:endParaRPr lang="es-CO" sz="4000" dirty="0"/>
        </a:p>
      </dgm:t>
    </dgm:pt>
    <dgm:pt modelId="{B2196A81-749F-4614-B645-0FBC49B7A9C0}" type="parTrans" cxnId="{322762BA-4ADB-4E1A-A534-BD27C1479813}">
      <dgm:prSet/>
      <dgm:spPr/>
      <dgm:t>
        <a:bodyPr/>
        <a:lstStyle/>
        <a:p>
          <a:endParaRPr lang="es-CO"/>
        </a:p>
      </dgm:t>
    </dgm:pt>
    <dgm:pt modelId="{D178FA7D-CBB0-4ECF-9890-A8B22E9A403D}" type="sibTrans" cxnId="{322762BA-4ADB-4E1A-A534-BD27C1479813}">
      <dgm:prSet/>
      <dgm:spPr/>
      <dgm:t>
        <a:bodyPr/>
        <a:lstStyle/>
        <a:p>
          <a:endParaRPr lang="es-CO"/>
        </a:p>
      </dgm:t>
    </dgm:pt>
    <dgm:pt modelId="{86D0B6B4-5A58-4EB5-83C2-E97DFDE5E03F}">
      <dgm:prSet phldrT="[Texto]" custT="1"/>
      <dgm:spPr/>
      <dgm:t>
        <a:bodyPr/>
        <a:lstStyle/>
        <a:p>
          <a:r>
            <a:rPr lang="es-CO" sz="3600" b="1" dirty="0">
              <a:latin typeface="Ink Free" panose="03080402000500000000" pitchFamily="66" charset="0"/>
            </a:rPr>
            <a:t>Observación</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E1009C9-31A2-4E96-8064-B1CFB4A4A848}" type="parTrans" cxnId="{CD372CC7-31B6-4ABD-89CE-9692FF25A119}">
      <dgm:prSet/>
      <dgm:spPr/>
      <dgm:t>
        <a:bodyPr/>
        <a:lstStyle/>
        <a:p>
          <a:endParaRPr lang="es-CO"/>
        </a:p>
      </dgm:t>
    </dgm:pt>
    <dgm:pt modelId="{5036D27B-52C1-49E5-9CB7-AEAA6E0AF85D}" type="sibTrans" cxnId="{CD372CC7-31B6-4ABD-89CE-9692FF25A119}">
      <dgm:prSet/>
      <dgm:spPr/>
      <dgm:t>
        <a:bodyPr/>
        <a:lstStyle/>
        <a:p>
          <a:endParaRPr lang="es-CO"/>
        </a:p>
      </dgm:t>
    </dgm:pt>
    <dgm:pt modelId="{70E1314B-3AA9-46ED-B06F-AB6054DE6A06}">
      <dgm:prSet phldrT="[Texto]" custT="1"/>
      <dgm:spPr/>
      <dgm:t>
        <a:bodyPr/>
        <a:lstStyle/>
        <a:p>
          <a:r>
            <a:rPr lang="es-ES" sz="3600" b="0" dirty="0">
              <a:latin typeface="Ink Free" panose="03080402000500000000" pitchFamily="66" charset="0"/>
            </a:rPr>
            <a:t>Encuesta</a:t>
          </a:r>
          <a:endParaRPr lang="es-CO" sz="3600" b="0" dirty="0">
            <a:latin typeface="Ink Free" panose="03080402000500000000" pitchFamily="66" charset="0"/>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6B58AB0D-63B2-4BDE-8EE8-362BD7C7A8B6}" type="parTrans" cxnId="{0BEA8A17-4408-4C41-AFA1-71C271F8488D}">
      <dgm:prSet/>
      <dgm:spPr/>
      <dgm:t>
        <a:bodyPr/>
        <a:lstStyle/>
        <a:p>
          <a:endParaRPr lang="es-CO"/>
        </a:p>
      </dgm:t>
    </dgm:pt>
    <dgm:pt modelId="{B32DE7C0-A13C-47B0-AF73-381AF73DA8F7}" type="sibTrans" cxnId="{0BEA8A17-4408-4C41-AFA1-71C271F8488D}">
      <dgm:prSet/>
      <dgm:spPr/>
      <dgm:t>
        <a:bodyPr/>
        <a:lstStyle/>
        <a:p>
          <a:endParaRPr lang="es-CO"/>
        </a:p>
      </dgm:t>
    </dgm:pt>
    <dgm:pt modelId="{85B90A33-A0F6-406A-A3B8-03A8B0C52DE8}">
      <dgm:prSet phldrT="[Texto]"/>
      <dgm:spPr/>
      <dgm:t>
        <a:bodyPr/>
        <a:lstStyle/>
        <a:p>
          <a:r>
            <a:rPr lang="es-ES" dirty="0">
              <a:latin typeface="Ink Free" panose="03080402000500000000" pitchFamily="66" charset="0"/>
            </a:rPr>
            <a:t>Entrevista</a:t>
          </a:r>
          <a:endParaRPr lang="es-CO" dirty="0">
            <a:latin typeface="Ink Free" panose="03080402000500000000" pitchFamily="66" charset="0"/>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1B2921FC-DADD-488A-8EA7-6F7DFE691742}" type="parTrans" cxnId="{F5A86DAE-EAB2-4B15-8CEB-BA59FDD89C5B}">
      <dgm:prSet/>
      <dgm:spPr/>
      <dgm:t>
        <a:bodyPr/>
        <a:lstStyle/>
        <a:p>
          <a:endParaRPr lang="es-CO"/>
        </a:p>
      </dgm:t>
    </dgm:pt>
    <dgm:pt modelId="{7BD1F5C2-A31E-4A5A-AF43-4B45EF81AE04}" type="sibTrans" cxnId="{F5A86DAE-EAB2-4B15-8CEB-BA59FDD89C5B}">
      <dgm:prSet/>
      <dgm:spPr/>
      <dgm:t>
        <a:bodyPr/>
        <a:lstStyle/>
        <a:p>
          <a:endParaRPr lang="es-CO"/>
        </a:p>
      </dgm:t>
    </dgm:pt>
    <dgm:pt modelId="{5D154C6B-28EE-4F4C-93C7-75C63939FBAF}" type="pres">
      <dgm:prSet presAssocID="{8FD4D066-CEB8-41CE-A005-B4B6B6C3F42B}" presName="Name0" presStyleCnt="0">
        <dgm:presLayoutVars>
          <dgm:chMax val="1"/>
          <dgm:chPref val="1"/>
          <dgm:dir/>
          <dgm:animOne val="branch"/>
          <dgm:animLvl val="lvl"/>
        </dgm:presLayoutVars>
      </dgm:prSet>
      <dgm:spPr/>
    </dgm:pt>
    <dgm:pt modelId="{331DFBA9-29B5-4617-B4DF-E3599C1F608D}" type="pres">
      <dgm:prSet presAssocID="{574AD1C2-80E9-4EE1-BC6C-942EAE1DEBDB}" presName="singleCycle" presStyleCnt="0"/>
      <dgm:spPr/>
    </dgm:pt>
    <dgm:pt modelId="{CB82698A-315F-4E3B-A4DA-8A802C6917A6}" type="pres">
      <dgm:prSet presAssocID="{574AD1C2-80E9-4EE1-BC6C-942EAE1DEBDB}" presName="singleCenter" presStyleLbl="node1" presStyleIdx="0" presStyleCnt="4" custScaleX="267969" custScaleY="102009" custLinFactNeighborY="-12157">
        <dgm:presLayoutVars>
          <dgm:chMax val="7"/>
          <dgm:chPref val="7"/>
        </dgm:presLayoutVars>
      </dgm:prSet>
      <dgm:spPr/>
    </dgm:pt>
    <dgm:pt modelId="{A03BB105-09A0-4ED4-B59D-59CF06541744}" type="pres">
      <dgm:prSet presAssocID="{DE1009C9-31A2-4E96-8064-B1CFB4A4A848}" presName="Name56" presStyleLbl="parChTrans1D2" presStyleIdx="0" presStyleCnt="3"/>
      <dgm:spPr/>
    </dgm:pt>
    <dgm:pt modelId="{EA91B872-E900-4682-8D0A-B79DFA927A15}" type="pres">
      <dgm:prSet presAssocID="{86D0B6B4-5A58-4EB5-83C2-E97DFDE5E03F}" presName="text0" presStyleLbl="node1" presStyleIdx="1" presStyleCnt="4" custScaleX="234828" custScaleY="71210" custRadScaleRad="107950" custRadScaleInc="-414">
        <dgm:presLayoutVars>
          <dgm:bulletEnabled val="1"/>
        </dgm:presLayoutVars>
      </dgm:prSet>
      <dgm:spPr/>
    </dgm:pt>
    <dgm:pt modelId="{BBA14166-4782-4750-857F-679B21D887BF}" type="pres">
      <dgm:prSet presAssocID="{6B58AB0D-63B2-4BDE-8EE8-362BD7C7A8B6}" presName="Name56" presStyleLbl="parChTrans1D2" presStyleIdx="1" presStyleCnt="3"/>
      <dgm:spPr/>
    </dgm:pt>
    <dgm:pt modelId="{6952841A-4E54-4F2B-B7C1-D7B3DFFFDC78}" type="pres">
      <dgm:prSet presAssocID="{70E1314B-3AA9-46ED-B06F-AB6054DE6A06}" presName="text0" presStyleLbl="node1" presStyleIdx="2" presStyleCnt="4" custScaleX="201176" custScaleY="66785" custRadScaleRad="98183" custRadScaleInc="-3151">
        <dgm:presLayoutVars>
          <dgm:bulletEnabled val="1"/>
        </dgm:presLayoutVars>
      </dgm:prSet>
      <dgm:spPr/>
    </dgm:pt>
    <dgm:pt modelId="{4B2E43FA-3E96-45AA-83D2-36C9A852F9D1}" type="pres">
      <dgm:prSet presAssocID="{1B2921FC-DADD-488A-8EA7-6F7DFE691742}" presName="Name56" presStyleLbl="parChTrans1D2" presStyleIdx="2" presStyleCnt="3"/>
      <dgm:spPr/>
    </dgm:pt>
    <dgm:pt modelId="{4615E904-649F-43B3-852A-0D60A11F9A81}" type="pres">
      <dgm:prSet presAssocID="{85B90A33-A0F6-406A-A3B8-03A8B0C52DE8}" presName="text0" presStyleLbl="node1" presStyleIdx="3" presStyleCnt="4" custScaleX="225268" custScaleY="68931" custRadScaleRad="97923" custRadScaleInc="5075">
        <dgm:presLayoutVars>
          <dgm:bulletEnabled val="1"/>
        </dgm:presLayoutVars>
      </dgm:prSet>
      <dgm:spPr/>
    </dgm:pt>
  </dgm:ptLst>
  <dgm:cxnLst>
    <dgm:cxn modelId="{6D852D05-A2D4-4F4D-B8A3-4FD9E00D0D40}" type="presOf" srcId="{70E1314B-3AA9-46ED-B06F-AB6054DE6A06}" destId="{6952841A-4E54-4F2B-B7C1-D7B3DFFFDC78}" srcOrd="0" destOrd="0" presId="urn:microsoft.com/office/officeart/2008/layout/RadialCluster"/>
    <dgm:cxn modelId="{0BEA8A17-4408-4C41-AFA1-71C271F8488D}" srcId="{574AD1C2-80E9-4EE1-BC6C-942EAE1DEBDB}" destId="{70E1314B-3AA9-46ED-B06F-AB6054DE6A06}" srcOrd="1" destOrd="0" parTransId="{6B58AB0D-63B2-4BDE-8EE8-362BD7C7A8B6}" sibTransId="{B32DE7C0-A13C-47B0-AF73-381AF73DA8F7}"/>
    <dgm:cxn modelId="{5FDE5D6E-68F6-46AF-8452-F91D1BFD78A8}" type="presOf" srcId="{85B90A33-A0F6-406A-A3B8-03A8B0C52DE8}" destId="{4615E904-649F-43B3-852A-0D60A11F9A81}" srcOrd="0" destOrd="0" presId="urn:microsoft.com/office/officeart/2008/layout/RadialCluster"/>
    <dgm:cxn modelId="{D1935674-1502-4DC6-B82E-885CD55BAA8E}" type="presOf" srcId="{1B2921FC-DADD-488A-8EA7-6F7DFE691742}" destId="{4B2E43FA-3E96-45AA-83D2-36C9A852F9D1}" srcOrd="0" destOrd="0" presId="urn:microsoft.com/office/officeart/2008/layout/RadialCluster"/>
    <dgm:cxn modelId="{53773255-0003-4EBF-88CD-AB7B029EF910}" type="presOf" srcId="{8FD4D066-CEB8-41CE-A005-B4B6B6C3F42B}" destId="{5D154C6B-28EE-4F4C-93C7-75C63939FBAF}" srcOrd="0" destOrd="0" presId="urn:microsoft.com/office/officeart/2008/layout/RadialCluster"/>
    <dgm:cxn modelId="{D60FEF83-2B1F-413D-A770-7423056F4306}" type="presOf" srcId="{86D0B6B4-5A58-4EB5-83C2-E97DFDE5E03F}" destId="{EA91B872-E900-4682-8D0A-B79DFA927A15}" srcOrd="0" destOrd="0" presId="urn:microsoft.com/office/officeart/2008/layout/RadialCluster"/>
    <dgm:cxn modelId="{F5A86DAE-EAB2-4B15-8CEB-BA59FDD89C5B}" srcId="{574AD1C2-80E9-4EE1-BC6C-942EAE1DEBDB}" destId="{85B90A33-A0F6-406A-A3B8-03A8B0C52DE8}" srcOrd="2" destOrd="0" parTransId="{1B2921FC-DADD-488A-8EA7-6F7DFE691742}" sibTransId="{7BD1F5C2-A31E-4A5A-AF43-4B45EF81AE04}"/>
    <dgm:cxn modelId="{1C4AFDB8-88B9-4A5D-B08C-636F76575DB5}" type="presOf" srcId="{574AD1C2-80E9-4EE1-BC6C-942EAE1DEBDB}" destId="{CB82698A-315F-4E3B-A4DA-8A802C6917A6}" srcOrd="0" destOrd="0" presId="urn:microsoft.com/office/officeart/2008/layout/RadialCluster"/>
    <dgm:cxn modelId="{322762BA-4ADB-4E1A-A534-BD27C1479813}" srcId="{8FD4D066-CEB8-41CE-A005-B4B6B6C3F42B}" destId="{574AD1C2-80E9-4EE1-BC6C-942EAE1DEBDB}" srcOrd="0" destOrd="0" parTransId="{B2196A81-749F-4614-B645-0FBC49B7A9C0}" sibTransId="{D178FA7D-CBB0-4ECF-9890-A8B22E9A403D}"/>
    <dgm:cxn modelId="{CD372CC7-31B6-4ABD-89CE-9692FF25A119}" srcId="{574AD1C2-80E9-4EE1-BC6C-942EAE1DEBDB}" destId="{86D0B6B4-5A58-4EB5-83C2-E97DFDE5E03F}" srcOrd="0" destOrd="0" parTransId="{DE1009C9-31A2-4E96-8064-B1CFB4A4A848}" sibTransId="{5036D27B-52C1-49E5-9CB7-AEAA6E0AF85D}"/>
    <dgm:cxn modelId="{E215F4D2-AD1A-4D3B-9152-0AA1AD1DF1A4}" type="presOf" srcId="{6B58AB0D-63B2-4BDE-8EE8-362BD7C7A8B6}" destId="{BBA14166-4782-4750-857F-679B21D887BF}" srcOrd="0" destOrd="0" presId="urn:microsoft.com/office/officeart/2008/layout/RadialCluster"/>
    <dgm:cxn modelId="{488FF7D3-1885-4859-AFFA-E60FC37E0794}" type="presOf" srcId="{DE1009C9-31A2-4E96-8064-B1CFB4A4A848}" destId="{A03BB105-09A0-4ED4-B59D-59CF06541744}" srcOrd="0" destOrd="0" presId="urn:microsoft.com/office/officeart/2008/layout/RadialCluster"/>
    <dgm:cxn modelId="{2C6C8BED-47E1-4037-A4D8-BD4816F8A51E}" type="presParOf" srcId="{5D154C6B-28EE-4F4C-93C7-75C63939FBAF}" destId="{331DFBA9-29B5-4617-B4DF-E3599C1F608D}" srcOrd="0" destOrd="0" presId="urn:microsoft.com/office/officeart/2008/layout/RadialCluster"/>
    <dgm:cxn modelId="{094BDCBA-5EAD-4180-B0B9-2570039195D6}" type="presParOf" srcId="{331DFBA9-29B5-4617-B4DF-E3599C1F608D}" destId="{CB82698A-315F-4E3B-A4DA-8A802C6917A6}" srcOrd="0" destOrd="0" presId="urn:microsoft.com/office/officeart/2008/layout/RadialCluster"/>
    <dgm:cxn modelId="{305819AB-40C9-4D1D-B4B0-E3D2775DB492}" type="presParOf" srcId="{331DFBA9-29B5-4617-B4DF-E3599C1F608D}" destId="{A03BB105-09A0-4ED4-B59D-59CF06541744}" srcOrd="1" destOrd="0" presId="urn:microsoft.com/office/officeart/2008/layout/RadialCluster"/>
    <dgm:cxn modelId="{D1168C32-5FAD-4C97-9129-C28E5EE8FD0D}" type="presParOf" srcId="{331DFBA9-29B5-4617-B4DF-E3599C1F608D}" destId="{EA91B872-E900-4682-8D0A-B79DFA927A15}" srcOrd="2" destOrd="0" presId="urn:microsoft.com/office/officeart/2008/layout/RadialCluster"/>
    <dgm:cxn modelId="{395CAE26-BD31-4F17-AFD2-B12498C6B40B}" type="presParOf" srcId="{331DFBA9-29B5-4617-B4DF-E3599C1F608D}" destId="{BBA14166-4782-4750-857F-679B21D887BF}" srcOrd="3" destOrd="0" presId="urn:microsoft.com/office/officeart/2008/layout/RadialCluster"/>
    <dgm:cxn modelId="{5D426DEB-5DCF-4CAA-B783-B66B865AD210}" type="presParOf" srcId="{331DFBA9-29B5-4617-B4DF-E3599C1F608D}" destId="{6952841A-4E54-4F2B-B7C1-D7B3DFFFDC78}" srcOrd="4" destOrd="0" presId="urn:microsoft.com/office/officeart/2008/layout/RadialCluster"/>
    <dgm:cxn modelId="{5945D554-0188-4DC9-A948-6779F81B9107}" type="presParOf" srcId="{331DFBA9-29B5-4617-B4DF-E3599C1F608D}" destId="{4B2E43FA-3E96-45AA-83D2-36C9A852F9D1}" srcOrd="5" destOrd="0" presId="urn:microsoft.com/office/officeart/2008/layout/RadialCluster"/>
    <dgm:cxn modelId="{DD649867-E78F-4A19-9D5D-8894DC589951}" type="presParOf" srcId="{331DFBA9-29B5-4617-B4DF-E3599C1F608D}" destId="{4615E904-649F-43B3-852A-0D60A11F9A8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2698A-315F-4E3B-A4DA-8A802C6917A6}">
      <dsp:nvSpPr>
        <dsp:cNvPr id="0" name=""/>
        <dsp:cNvSpPr/>
      </dsp:nvSpPr>
      <dsp:spPr>
        <a:xfrm>
          <a:off x="2474491" y="2244036"/>
          <a:ext cx="5135294" cy="1954876"/>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1778000">
            <a:lnSpc>
              <a:spcPct val="90000"/>
            </a:lnSpc>
            <a:spcBef>
              <a:spcPct val="0"/>
            </a:spcBef>
            <a:spcAft>
              <a:spcPct val="35000"/>
            </a:spcAft>
            <a:buNone/>
          </a:pPr>
          <a:r>
            <a:rPr lang="es-CO" sz="4000" b="1" kern="1200" dirty="0">
              <a:latin typeface="Ink Free" panose="03080402000500000000" pitchFamily="66" charset="0"/>
            </a:rPr>
            <a:t>Técnicas de recolección de datos utilizadas</a:t>
          </a:r>
          <a:endParaRPr lang="es-CO" sz="4000" kern="1200" dirty="0"/>
        </a:p>
      </dsp:txBody>
      <dsp:txXfrm>
        <a:off x="2569920" y="2339465"/>
        <a:ext cx="4944436" cy="1764018"/>
      </dsp:txXfrm>
    </dsp:sp>
    <dsp:sp modelId="{A03BB105-09A0-4ED4-B59D-59CF06541744}">
      <dsp:nvSpPr>
        <dsp:cNvPr id="0" name=""/>
        <dsp:cNvSpPr/>
      </dsp:nvSpPr>
      <dsp:spPr>
        <a:xfrm rot="16180763">
          <a:off x="4519795" y="1730047"/>
          <a:ext cx="1027995" cy="0"/>
        </a:xfrm>
        <a:custGeom>
          <a:avLst/>
          <a:gdLst/>
          <a:ahLst/>
          <a:cxnLst/>
          <a:rect l="0" t="0" r="0" b="0"/>
          <a:pathLst>
            <a:path>
              <a:moveTo>
                <a:pt x="0" y="0"/>
              </a:moveTo>
              <a:lnTo>
                <a:pt x="1027995"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91B872-E900-4682-8D0A-B79DFA927A15}">
      <dsp:nvSpPr>
        <dsp:cNvPr id="0" name=""/>
        <dsp:cNvSpPr/>
      </dsp:nvSpPr>
      <dsp:spPr>
        <a:xfrm>
          <a:off x="3520796" y="301740"/>
          <a:ext cx="3015126" cy="914316"/>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s-CO" sz="3600" b="1" kern="1200" dirty="0">
              <a:latin typeface="Ink Free" panose="03080402000500000000" pitchFamily="66" charset="0"/>
            </a:rPr>
            <a:t>Observación</a:t>
          </a:r>
        </a:p>
      </dsp:txBody>
      <dsp:txXfrm>
        <a:off x="3565429" y="346373"/>
        <a:ext cx="2925860" cy="825050"/>
      </dsp:txXfrm>
    </dsp:sp>
    <dsp:sp modelId="{BBA14166-4782-4750-857F-679B21D887BF}">
      <dsp:nvSpPr>
        <dsp:cNvPr id="0" name=""/>
        <dsp:cNvSpPr/>
      </dsp:nvSpPr>
      <dsp:spPr>
        <a:xfrm rot="2350628">
          <a:off x="6122040" y="4534814"/>
          <a:ext cx="1063449" cy="0"/>
        </a:xfrm>
        <a:custGeom>
          <a:avLst/>
          <a:gdLst/>
          <a:ahLst/>
          <a:cxnLst/>
          <a:rect l="0" t="0" r="0" b="0"/>
          <a:pathLst>
            <a:path>
              <a:moveTo>
                <a:pt x="0" y="0"/>
              </a:moveTo>
              <a:lnTo>
                <a:pt x="1063449"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52841A-4E54-4F2B-B7C1-D7B3DFFFDC78}">
      <dsp:nvSpPr>
        <dsp:cNvPr id="0" name=""/>
        <dsp:cNvSpPr/>
      </dsp:nvSpPr>
      <dsp:spPr>
        <a:xfrm>
          <a:off x="6300562" y="4870715"/>
          <a:ext cx="2583043" cy="85750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s-ES" sz="3600" b="0" kern="1200" dirty="0">
              <a:latin typeface="Ink Free" panose="03080402000500000000" pitchFamily="66" charset="0"/>
            </a:rPr>
            <a:t>Encuesta</a:t>
          </a:r>
          <a:endParaRPr lang="es-CO" sz="3600" b="0" kern="1200" dirty="0">
            <a:latin typeface="Ink Free" panose="03080402000500000000" pitchFamily="66" charset="0"/>
          </a:endParaRPr>
        </a:p>
      </dsp:txBody>
      <dsp:txXfrm>
        <a:off x="6342422" y="4912575"/>
        <a:ext cx="2499323" cy="773780"/>
      </dsp:txXfrm>
    </dsp:sp>
    <dsp:sp modelId="{4B2E43FA-3E96-45AA-83D2-36C9A852F9D1}">
      <dsp:nvSpPr>
        <dsp:cNvPr id="0" name=""/>
        <dsp:cNvSpPr/>
      </dsp:nvSpPr>
      <dsp:spPr>
        <a:xfrm rot="8507632">
          <a:off x="2929916" y="4500365"/>
          <a:ext cx="974798" cy="0"/>
        </a:xfrm>
        <a:custGeom>
          <a:avLst/>
          <a:gdLst/>
          <a:ahLst/>
          <a:cxnLst/>
          <a:rect l="0" t="0" r="0" b="0"/>
          <a:pathLst>
            <a:path>
              <a:moveTo>
                <a:pt x="0" y="0"/>
              </a:moveTo>
              <a:lnTo>
                <a:pt x="974798"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15E904-649F-43B3-852A-0D60A11F9A81}">
      <dsp:nvSpPr>
        <dsp:cNvPr id="0" name=""/>
        <dsp:cNvSpPr/>
      </dsp:nvSpPr>
      <dsp:spPr>
        <a:xfrm>
          <a:off x="1025904" y="4801818"/>
          <a:ext cx="2892378" cy="885054"/>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s-ES" sz="3400" kern="1200" dirty="0">
              <a:latin typeface="Ink Free" panose="03080402000500000000" pitchFamily="66" charset="0"/>
            </a:rPr>
            <a:t>Entrevista</a:t>
          </a:r>
          <a:endParaRPr lang="es-CO" sz="3400" kern="1200" dirty="0">
            <a:latin typeface="Ink Free" panose="03080402000500000000" pitchFamily="66" charset="0"/>
          </a:endParaRPr>
        </a:p>
      </dsp:txBody>
      <dsp:txXfrm>
        <a:off x="1069109" y="4845023"/>
        <a:ext cx="2805968" cy="79864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a:xfrm>
            <a:off x="5332412" y="5883275"/>
            <a:ext cx="4324044" cy="365125"/>
          </a:xfrm>
        </p:spPr>
        <p:txBody>
          <a:bodyPr/>
          <a:lstStyle/>
          <a:p>
            <a:endParaRPr lang="es-CO"/>
          </a:p>
        </p:txBody>
      </p:sp>
      <p:sp>
        <p:nvSpPr>
          <p:cNvPr id="6" name="Slide Number Placeholder 5"/>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1461804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7841E8D6-E3C6-4E2E-B64F-73ACB8EC4ACD}" type="datetimeFigureOut">
              <a:rPr lang="es-CO" smtClean="0"/>
              <a:t>20/08/2019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1630342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3961190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1641699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3519736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123173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2361977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3581146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4023654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a:xfrm>
            <a:off x="10951856" y="5867131"/>
            <a:ext cx="551167" cy="365125"/>
          </a:xfrm>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174354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7841E8D6-E3C6-4E2E-B64F-73ACB8EC4ACD}" type="datetimeFigureOut">
              <a:rPr lang="es-CO" smtClean="0"/>
              <a:t>20/08/2019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634392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41E8D6-E3C6-4E2E-B64F-73ACB8EC4ACD}" type="datetimeFigureOut">
              <a:rPr lang="es-CO" smtClean="0"/>
              <a:t>20/08/2019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3750640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1E8D6-E3C6-4E2E-B64F-73ACB8EC4ACD}" type="datetimeFigureOut">
              <a:rPr lang="es-CO" smtClean="0"/>
              <a:t>20/08/2019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279424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41E8D6-E3C6-4E2E-B64F-73ACB8EC4ACD}" type="datetimeFigureOut">
              <a:rPr lang="es-CO" smtClean="0"/>
              <a:t>20/08/2019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3334147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1E8D6-E3C6-4E2E-B64F-73ACB8EC4ACD}" type="datetimeFigureOut">
              <a:rPr lang="es-CO" smtClean="0"/>
              <a:t>20/08/2019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2026291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7841E8D6-E3C6-4E2E-B64F-73ACB8EC4ACD}" type="datetimeFigureOut">
              <a:rPr lang="es-CO" smtClean="0"/>
              <a:t>20/08/2019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396342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7841E8D6-E3C6-4E2E-B64F-73ACB8EC4ACD}" type="datetimeFigureOut">
              <a:rPr lang="es-CO" smtClean="0"/>
              <a:t>20/08/2019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C56B103-1180-4E99-A149-4A60A9327CF8}" type="slidenum">
              <a:rPr lang="es-CO" smtClean="0"/>
              <a:t>‹Nº›</a:t>
            </a:fld>
            <a:endParaRPr lang="es-CO"/>
          </a:p>
        </p:txBody>
      </p:sp>
    </p:spTree>
    <p:extLst>
      <p:ext uri="{BB962C8B-B14F-4D97-AF65-F5344CB8AC3E}">
        <p14:creationId xmlns:p14="http://schemas.microsoft.com/office/powerpoint/2010/main" val="380777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41E8D6-E3C6-4E2E-B64F-73ACB8EC4ACD}" type="datetimeFigureOut">
              <a:rPr lang="es-CO" smtClean="0"/>
              <a:t>20/08/2019</a:t>
            </a:fld>
            <a:endParaRPr lang="es-CO"/>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CO"/>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56B103-1180-4E99-A149-4A60A9327CF8}" type="slidenum">
              <a:rPr lang="es-CO" smtClean="0"/>
              <a:t>‹Nº›</a:t>
            </a:fld>
            <a:endParaRPr lang="es-CO"/>
          </a:p>
        </p:txBody>
      </p:sp>
    </p:spTree>
    <p:extLst>
      <p:ext uri="{BB962C8B-B14F-4D97-AF65-F5344CB8AC3E}">
        <p14:creationId xmlns:p14="http://schemas.microsoft.com/office/powerpoint/2010/main" val="411278144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slide" Target="slide6.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imgres?imgurl=http://www.manualidadesinfantiles.org/wp-content/uploads/pinturas.jpg&amp;imgrefurl=https://www.manualidadesinfantiles.org/materiales-para-pintar&amp;docid=SAlSXsw_1icBTM&amp;tbnid=HB01iwqkyrfohM:&amp;vet=10ahUKEwiA2eiLipDkAhVvvFkKHVcQD84QMwhXKAQwBA..i&amp;w=1000&amp;h=563&amp;bih=608&amp;biw=1366&amp;q=materiales%20de%20pinturas%20para%20colorear&amp;ved=0ahUKEwiA2eiLipDkAhVvvFkKHVcQD84QMwhXKAQwBA&amp;iact=mrc&amp;uact=8" TargetMode="External"/><Relationship Id="rId2" Type="http://schemas.openxmlformats.org/officeDocument/2006/relationships/hyperlink" Target="https://sp.depositphotos.com/63467415/stock-illustration-collection-of-various-electronic-devices.html" TargetMode="External"/><Relationship Id="rId1" Type="http://schemas.openxmlformats.org/officeDocument/2006/relationships/slideLayout" Target="../slideLayouts/slideLayout2.xml"/><Relationship Id="rId5" Type="http://schemas.openxmlformats.org/officeDocument/2006/relationships/hyperlink" Target="https://www.google.com/search?rlz=1C1CHBD_esCO841CO842&amp;biw=1366&amp;bih=608&amp;tbm=isch&amp;sa=1&amp;ei=-jtbXce9BsTs5gKQ4aiADA&amp;q=elementos+de+oficina&amp;oq=elementos+de+oficina&amp;gs_l=img.3..0l5j0i5i30l3j0i8i30j0i24.3339.4228..4699...0.0..1.625.2422.2-2j1j2j1......0....1..gws-wiz-img.KfQbVRfPGdw&amp;ved=0ahUKEwjHorT_lZDkAhVEtlkKHZAwCsAQ4dUDCAY&amp;uact=5#imgrc=UN_-RLHqzvvQiM:" TargetMode="External"/><Relationship Id="rId4" Type="http://schemas.openxmlformats.org/officeDocument/2006/relationships/hyperlink" Target="https://encrypted-tbn0.gstatic.com/images?q=tbn:ANd9GcSMb_fAX_yqpPGoQE99tfrbOTDbzf64gjZnvOAaedC2Cnq-OoT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75406" y="597795"/>
            <a:ext cx="10268606" cy="3329581"/>
          </a:xfrm>
        </p:spPr>
        <p:txBody>
          <a:bodyPr/>
          <a:lstStyle/>
          <a:p>
            <a:pPr algn="ctr"/>
            <a:r>
              <a:rPr lang="es-CO" sz="9600" b="1" dirty="0">
                <a:solidFill>
                  <a:schemeClr val="tx1"/>
                </a:solidFill>
                <a:latin typeface="Ink Free" panose="03080402000500000000" pitchFamily="66" charset="0"/>
              </a:rPr>
              <a:t>Miscelánea Full Color</a:t>
            </a:r>
            <a:endParaRPr lang="es-CO" sz="9600" dirty="0">
              <a:solidFill>
                <a:schemeClr val="tx1"/>
              </a:solidFill>
              <a:latin typeface="Ink Free" panose="03080402000500000000" pitchFamily="66" charset="0"/>
            </a:endParaRPr>
          </a:p>
        </p:txBody>
      </p:sp>
      <p:sp>
        <p:nvSpPr>
          <p:cNvPr id="4" name="Título 1"/>
          <p:cNvSpPr txBox="1">
            <a:spLocks/>
          </p:cNvSpPr>
          <p:nvPr/>
        </p:nvSpPr>
        <p:spPr>
          <a:xfrm>
            <a:off x="3406612" y="3927376"/>
            <a:ext cx="10268606" cy="1117635"/>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CO" sz="3600" b="1" dirty="0">
                <a:solidFill>
                  <a:schemeClr val="tx1"/>
                </a:solidFill>
                <a:latin typeface="Ink Free" panose="03080402000500000000" pitchFamily="66" charset="0"/>
              </a:rPr>
              <a:t>Variedad y economía en un solo lugar</a:t>
            </a:r>
          </a:p>
        </p:txBody>
      </p:sp>
    </p:spTree>
    <p:extLst>
      <p:ext uri="{BB962C8B-B14F-4D97-AF65-F5344CB8AC3E}">
        <p14:creationId xmlns:p14="http://schemas.microsoft.com/office/powerpoint/2010/main" val="352830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0383" y="1371709"/>
            <a:ext cx="6986222" cy="5239665"/>
          </a:xfrm>
          <a:prstGeom prst="rect">
            <a:avLst/>
          </a:prstGeom>
        </p:spPr>
      </p:pic>
      <p:sp>
        <p:nvSpPr>
          <p:cNvPr id="6" name="Título 5"/>
          <p:cNvSpPr txBox="1">
            <a:spLocks/>
          </p:cNvSpPr>
          <p:nvPr/>
        </p:nvSpPr>
        <p:spPr>
          <a:xfrm>
            <a:off x="1694137" y="495409"/>
            <a:ext cx="10018713" cy="8763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b="1" dirty="0">
                <a:latin typeface="Ink Free" panose="03080402000500000000" pitchFamily="66" charset="0"/>
              </a:rPr>
              <a:t>Almacenamiento de confitería</a:t>
            </a:r>
          </a:p>
        </p:txBody>
      </p:sp>
    </p:spTree>
    <p:extLst>
      <p:ext uri="{BB962C8B-B14F-4D97-AF65-F5344CB8AC3E}">
        <p14:creationId xmlns:p14="http://schemas.microsoft.com/office/powerpoint/2010/main" val="1808940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2760" y="1030310"/>
            <a:ext cx="6014433" cy="4510826"/>
          </a:xfrm>
          <a:prstGeom prst="rect">
            <a:avLst/>
          </a:prstGeom>
        </p:spPr>
      </p:pic>
      <p:sp>
        <p:nvSpPr>
          <p:cNvPr id="3" name="Título 5"/>
          <p:cNvSpPr txBox="1">
            <a:spLocks/>
          </p:cNvSpPr>
          <p:nvPr/>
        </p:nvSpPr>
        <p:spPr>
          <a:xfrm>
            <a:off x="2060621" y="283335"/>
            <a:ext cx="10018713" cy="746975"/>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b="1" dirty="0">
                <a:latin typeface="Ink Free" panose="03080402000500000000" pitchFamily="66" charset="0"/>
              </a:rPr>
              <a:t>Vitrina de almacenamiento frontal</a:t>
            </a:r>
          </a:p>
        </p:txBody>
      </p:sp>
      <p:sp>
        <p:nvSpPr>
          <p:cNvPr id="4" name="Rectángulo redondeado 3"/>
          <p:cNvSpPr/>
          <p:nvPr/>
        </p:nvSpPr>
        <p:spPr>
          <a:xfrm>
            <a:off x="9195515" y="5962918"/>
            <a:ext cx="2125015" cy="553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3200" b="1" dirty="0">
                <a:latin typeface="Ink Free" panose="03080402000500000000" pitchFamily="66" charset="0"/>
                <a:hlinkClick r:id="rId3" action="ppaction://hlinksldjump"/>
              </a:rPr>
              <a:t>Evidencias</a:t>
            </a:r>
            <a:endParaRPr lang="es-CO" sz="3200" b="1" dirty="0">
              <a:latin typeface="Ink Free" panose="03080402000500000000" pitchFamily="66" charset="0"/>
            </a:endParaRPr>
          </a:p>
        </p:txBody>
      </p:sp>
    </p:spTree>
    <p:extLst>
      <p:ext uri="{BB962C8B-B14F-4D97-AF65-F5344CB8AC3E}">
        <p14:creationId xmlns:p14="http://schemas.microsoft.com/office/powerpoint/2010/main" val="2892220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989" y="1046409"/>
            <a:ext cx="10018713" cy="936937"/>
          </a:xfrm>
        </p:spPr>
        <p:txBody>
          <a:bodyPr>
            <a:normAutofit/>
          </a:bodyPr>
          <a:lstStyle/>
          <a:p>
            <a:r>
              <a:rPr lang="es-ES" b="1" dirty="0">
                <a:latin typeface="Ink Free" panose="03080402000500000000" pitchFamily="66" charset="0"/>
              </a:rPr>
              <a:t>Entrevista</a:t>
            </a:r>
            <a:endParaRPr lang="es-CO" dirty="0"/>
          </a:p>
        </p:txBody>
      </p:sp>
      <p:sp>
        <p:nvSpPr>
          <p:cNvPr id="9" name="Marcador de contenido 8"/>
          <p:cNvSpPr>
            <a:spLocks noGrp="1"/>
          </p:cNvSpPr>
          <p:nvPr>
            <p:ph sz="half" idx="2"/>
          </p:nvPr>
        </p:nvSpPr>
        <p:spPr>
          <a:xfrm>
            <a:off x="2871989" y="1983346"/>
            <a:ext cx="7366715" cy="4095481"/>
          </a:xfrm>
        </p:spPr>
        <p:txBody>
          <a:bodyPr>
            <a:normAutofit/>
          </a:bodyPr>
          <a:lstStyle/>
          <a:p>
            <a:pPr marL="0" indent="0" algn="just">
              <a:buNone/>
            </a:pPr>
            <a:r>
              <a:rPr lang="es-CO" sz="2000" dirty="0">
                <a:latin typeface="Ink Free" panose="03080402000500000000" pitchFamily="66" charset="0"/>
              </a:rPr>
              <a:t>Al momento de aplicar la técnica en esta miscelánea, se pudo determinar que pese a que la propietaria es muy organizada al almacenar y exhibir sus productos definitivamente necesita la implementación de un software que le facilite el manejo de su inventario, ya que de la forma que lo esta realizando hoy en día es impreciso y tedioso.</a:t>
            </a:r>
          </a:p>
          <a:p>
            <a:pPr marL="0" indent="0">
              <a:buNone/>
            </a:pPr>
            <a:endParaRPr lang="es-CO" dirty="0"/>
          </a:p>
        </p:txBody>
      </p:sp>
    </p:spTree>
    <p:extLst>
      <p:ext uri="{BB962C8B-B14F-4D97-AF65-F5344CB8AC3E}">
        <p14:creationId xmlns:p14="http://schemas.microsoft.com/office/powerpoint/2010/main" val="3623103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6142" y="0"/>
            <a:ext cx="10018713" cy="936937"/>
          </a:xfrm>
        </p:spPr>
        <p:txBody>
          <a:bodyPr>
            <a:normAutofit/>
          </a:bodyPr>
          <a:lstStyle/>
          <a:p>
            <a:r>
              <a:rPr lang="es-CO" b="1" dirty="0">
                <a:latin typeface="Ink Free" panose="03080402000500000000" pitchFamily="66" charset="0"/>
              </a:rPr>
              <a:t>Formato de la entrevista</a:t>
            </a:r>
            <a:endParaRPr lang="es-CO" dirty="0"/>
          </a:p>
        </p:txBody>
      </p:sp>
      <p:graphicFrame>
        <p:nvGraphicFramePr>
          <p:cNvPr id="4" name="Objeto 3">
            <a:extLst>
              <a:ext uri="{FF2B5EF4-FFF2-40B4-BE49-F238E27FC236}">
                <a16:creationId xmlns:a16="http://schemas.microsoft.com/office/drawing/2014/main" id="{F2D55EE0-8CF6-488A-8FDA-DE4D0C868D50}"/>
              </a:ext>
            </a:extLst>
          </p:cNvPr>
          <p:cNvGraphicFramePr>
            <a:graphicFrameLocks noChangeAspect="1"/>
          </p:cNvGraphicFramePr>
          <p:nvPr>
            <p:extLst>
              <p:ext uri="{D42A27DB-BD31-4B8C-83A1-F6EECF244321}">
                <p14:modId xmlns:p14="http://schemas.microsoft.com/office/powerpoint/2010/main" val="597219182"/>
              </p:ext>
            </p:extLst>
          </p:nvPr>
        </p:nvGraphicFramePr>
        <p:xfrm>
          <a:off x="3840385" y="936937"/>
          <a:ext cx="5610225" cy="5994400"/>
        </p:xfrm>
        <a:graphic>
          <a:graphicData uri="http://schemas.openxmlformats.org/presentationml/2006/ole">
            <mc:AlternateContent xmlns:mc="http://schemas.openxmlformats.org/markup-compatibility/2006">
              <mc:Choice xmlns:v="urn:schemas-microsoft-com:vml" Requires="v">
                <p:oleObj spid="_x0000_s1036" name="Document" r:id="rId3" imgW="5609442" imgH="5994662" progId="Word.Document.12">
                  <p:embed/>
                </p:oleObj>
              </mc:Choice>
              <mc:Fallback>
                <p:oleObj name="Document" r:id="rId3" imgW="5609442" imgH="5994662" progId="Word.Document.12">
                  <p:embed/>
                  <p:pic>
                    <p:nvPicPr>
                      <p:cNvPr id="0" name=""/>
                      <p:cNvPicPr/>
                      <p:nvPr/>
                    </p:nvPicPr>
                    <p:blipFill>
                      <a:blip r:embed="rId4"/>
                      <a:stretch>
                        <a:fillRect/>
                      </a:stretch>
                    </p:blipFill>
                    <p:spPr>
                      <a:xfrm>
                        <a:off x="3840385" y="936937"/>
                        <a:ext cx="5610225" cy="5994400"/>
                      </a:xfrm>
                      <a:prstGeom prst="rect">
                        <a:avLst/>
                      </a:prstGeom>
                    </p:spPr>
                  </p:pic>
                </p:oleObj>
              </mc:Fallback>
            </mc:AlternateContent>
          </a:graphicData>
        </a:graphic>
      </p:graphicFrame>
    </p:spTree>
    <p:extLst>
      <p:ext uri="{BB962C8B-B14F-4D97-AF65-F5344CB8AC3E}">
        <p14:creationId xmlns:p14="http://schemas.microsoft.com/office/powerpoint/2010/main" val="3335616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6142" y="0"/>
            <a:ext cx="10018713" cy="936937"/>
          </a:xfrm>
        </p:spPr>
        <p:txBody>
          <a:bodyPr>
            <a:normAutofit/>
          </a:bodyPr>
          <a:lstStyle/>
          <a:p>
            <a:r>
              <a:rPr lang="es-CO" b="1" dirty="0">
                <a:latin typeface="Ink Free" panose="03080402000500000000" pitchFamily="66" charset="0"/>
              </a:rPr>
              <a:t>Evidencia de la entrevista</a:t>
            </a:r>
            <a:endParaRPr lang="es-CO" dirty="0"/>
          </a:p>
        </p:txBody>
      </p:sp>
      <p:graphicFrame>
        <p:nvGraphicFramePr>
          <p:cNvPr id="3" name="Objeto 2"/>
          <p:cNvGraphicFramePr>
            <a:graphicFrameLocks noChangeAspect="1"/>
          </p:cNvGraphicFramePr>
          <p:nvPr/>
        </p:nvGraphicFramePr>
        <p:xfrm>
          <a:off x="2305317" y="936937"/>
          <a:ext cx="7521261" cy="5618409"/>
        </p:xfrm>
        <a:graphic>
          <a:graphicData uri="http://schemas.openxmlformats.org/presentationml/2006/ole">
            <mc:AlternateContent xmlns:mc="http://schemas.openxmlformats.org/markup-compatibility/2006">
              <mc:Choice xmlns:v="urn:schemas-microsoft-com:vml" Requires="v">
                <p:oleObj spid="_x0000_s3080" name="Documento" r:id="rId3" imgW="5598334" imgH="7090193" progId="Word.Document.12">
                  <p:embed/>
                </p:oleObj>
              </mc:Choice>
              <mc:Fallback>
                <p:oleObj name="Documento" r:id="rId3" imgW="5598334" imgH="7090193" progId="Word.Document.12">
                  <p:embed/>
                  <p:pic>
                    <p:nvPicPr>
                      <p:cNvPr id="3" name="Objeto 2"/>
                      <p:cNvPicPr/>
                      <p:nvPr/>
                    </p:nvPicPr>
                    <p:blipFill>
                      <a:blip r:embed="rId4"/>
                      <a:stretch>
                        <a:fillRect/>
                      </a:stretch>
                    </p:blipFill>
                    <p:spPr>
                      <a:xfrm>
                        <a:off x="2305317" y="936937"/>
                        <a:ext cx="7521261" cy="5618409"/>
                      </a:xfrm>
                      <a:prstGeom prst="rect">
                        <a:avLst/>
                      </a:prstGeom>
                    </p:spPr>
                  </p:pic>
                </p:oleObj>
              </mc:Fallback>
            </mc:AlternateContent>
          </a:graphicData>
        </a:graphic>
      </p:graphicFrame>
      <p:sp>
        <p:nvSpPr>
          <p:cNvPr id="6" name="Rectángulo redondeado 5"/>
          <p:cNvSpPr/>
          <p:nvPr/>
        </p:nvSpPr>
        <p:spPr>
          <a:xfrm>
            <a:off x="9955367" y="6001554"/>
            <a:ext cx="2125015" cy="5537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3200" b="1" dirty="0">
                <a:latin typeface="Ink Free" panose="03080402000500000000" pitchFamily="66" charset="0"/>
                <a:hlinkClick r:id="rId5" action="ppaction://hlinksldjump"/>
              </a:rPr>
              <a:t>Evidencias</a:t>
            </a:r>
            <a:endParaRPr lang="es-CO" sz="3200" b="1" dirty="0">
              <a:latin typeface="Ink Free" panose="03080402000500000000" pitchFamily="66" charset="0"/>
            </a:endParaRPr>
          </a:p>
        </p:txBody>
      </p:sp>
    </p:spTree>
    <p:extLst>
      <p:ext uri="{BB962C8B-B14F-4D97-AF65-F5344CB8AC3E}">
        <p14:creationId xmlns:p14="http://schemas.microsoft.com/office/powerpoint/2010/main" val="2809352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1"/>
            <a:ext cx="10018713" cy="936938"/>
          </a:xfrm>
        </p:spPr>
        <p:txBody>
          <a:bodyPr/>
          <a:lstStyle/>
          <a:p>
            <a:r>
              <a:rPr lang="es-ES" b="1" dirty="0">
                <a:latin typeface="Ink Free" panose="03080402000500000000" pitchFamily="66" charset="0"/>
              </a:rPr>
              <a:t>Encuesta</a:t>
            </a:r>
            <a:endParaRPr lang="es-CO" dirty="0"/>
          </a:p>
        </p:txBody>
      </p:sp>
      <p:sp>
        <p:nvSpPr>
          <p:cNvPr id="3" name="Marcador de contenido 2"/>
          <p:cNvSpPr>
            <a:spLocks noGrp="1"/>
          </p:cNvSpPr>
          <p:nvPr>
            <p:ph idx="1"/>
          </p:nvPr>
        </p:nvSpPr>
        <p:spPr>
          <a:xfrm>
            <a:off x="1484310" y="1841679"/>
            <a:ext cx="10018713" cy="3949521"/>
          </a:xfrm>
        </p:spPr>
        <p:txBody>
          <a:bodyPr/>
          <a:lstStyle/>
          <a:p>
            <a:pPr marL="0" indent="0" algn="just">
              <a:buNone/>
            </a:pPr>
            <a:r>
              <a:rPr lang="es-CO" dirty="0">
                <a:latin typeface="Ink Free" panose="03080402000500000000" pitchFamily="66" charset="0"/>
              </a:rPr>
              <a:t>Al aplicar esta técnica se pude determinar cuales son las preferencias de la mayoría de las personas que tienen miscelánea, adicional a esto se pudo determinar que aun los propietarios de misceláneas pequeñas no maneja ningún tipo de sistema de información para el control de sus inventarios.</a:t>
            </a:r>
          </a:p>
        </p:txBody>
      </p:sp>
    </p:spTree>
    <p:extLst>
      <p:ext uri="{BB962C8B-B14F-4D97-AF65-F5344CB8AC3E}">
        <p14:creationId xmlns:p14="http://schemas.microsoft.com/office/powerpoint/2010/main" val="3634827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0" y="157766"/>
            <a:ext cx="10018713" cy="743755"/>
          </a:xfrm>
        </p:spPr>
        <p:txBody>
          <a:bodyPr/>
          <a:lstStyle/>
          <a:p>
            <a:r>
              <a:rPr lang="es-ES" b="1" dirty="0">
                <a:latin typeface="Ink Free" panose="03080402000500000000" pitchFamily="66" charset="0"/>
              </a:rPr>
              <a:t>Encuesta</a:t>
            </a:r>
            <a:endParaRPr lang="es-CO" dirty="0"/>
          </a:p>
        </p:txBody>
      </p:sp>
      <p:graphicFrame>
        <p:nvGraphicFramePr>
          <p:cNvPr id="6" name="Objeto 5"/>
          <p:cNvGraphicFramePr>
            <a:graphicFrameLocks noChangeAspect="1"/>
          </p:cNvGraphicFramePr>
          <p:nvPr>
            <p:extLst>
              <p:ext uri="{D42A27DB-BD31-4B8C-83A1-F6EECF244321}">
                <p14:modId xmlns:p14="http://schemas.microsoft.com/office/powerpoint/2010/main" val="1156095701"/>
              </p:ext>
            </p:extLst>
          </p:nvPr>
        </p:nvGraphicFramePr>
        <p:xfrm>
          <a:off x="3995164" y="901521"/>
          <a:ext cx="4997003" cy="6060530"/>
        </p:xfrm>
        <a:graphic>
          <a:graphicData uri="http://schemas.openxmlformats.org/presentationml/2006/ole">
            <mc:AlternateContent xmlns:mc="http://schemas.openxmlformats.org/markup-compatibility/2006">
              <mc:Choice xmlns:v="urn:schemas-microsoft-com:vml" Requires="v">
                <p:oleObj spid="_x0000_s2061" name="Documento" r:id="rId3" imgW="5598334" imgH="8101846" progId="Word.Document.12">
                  <p:embed/>
                </p:oleObj>
              </mc:Choice>
              <mc:Fallback>
                <p:oleObj name="Documento" r:id="rId3" imgW="5598334" imgH="8101846" progId="Word.Document.12">
                  <p:embed/>
                  <p:pic>
                    <p:nvPicPr>
                      <p:cNvPr id="0" name=""/>
                      <p:cNvPicPr/>
                      <p:nvPr/>
                    </p:nvPicPr>
                    <p:blipFill>
                      <a:blip r:embed="rId4"/>
                      <a:stretch>
                        <a:fillRect/>
                      </a:stretch>
                    </p:blipFill>
                    <p:spPr>
                      <a:xfrm>
                        <a:off x="3995164" y="901521"/>
                        <a:ext cx="4997003" cy="6060530"/>
                      </a:xfrm>
                      <a:prstGeom prst="rect">
                        <a:avLst/>
                      </a:prstGeom>
                    </p:spPr>
                  </p:pic>
                </p:oleObj>
              </mc:Fallback>
            </mc:AlternateContent>
          </a:graphicData>
        </a:graphic>
      </p:graphicFrame>
    </p:spTree>
    <p:extLst>
      <p:ext uri="{BB962C8B-B14F-4D97-AF65-F5344CB8AC3E}">
        <p14:creationId xmlns:p14="http://schemas.microsoft.com/office/powerpoint/2010/main" val="114497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0" y="157766"/>
            <a:ext cx="10018713" cy="743755"/>
          </a:xfrm>
        </p:spPr>
        <p:txBody>
          <a:bodyPr/>
          <a:lstStyle/>
          <a:p>
            <a:r>
              <a:rPr lang="es-ES" b="1" dirty="0">
                <a:latin typeface="Ink Free" panose="03080402000500000000" pitchFamily="66" charset="0"/>
              </a:rPr>
              <a:t>Evidencia de la encuesta</a:t>
            </a:r>
            <a:endParaRPr lang="es-CO" dirty="0"/>
          </a:p>
        </p:txBody>
      </p:sp>
      <p:pic>
        <p:nvPicPr>
          <p:cNvPr id="4" name="Imagen 3">
            <a:extLst>
              <a:ext uri="{FF2B5EF4-FFF2-40B4-BE49-F238E27FC236}">
                <a16:creationId xmlns:a16="http://schemas.microsoft.com/office/drawing/2014/main" id="{CA8F7686-B7BD-4D27-9F12-8E59657BA1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847008" y="-37008"/>
            <a:ext cx="5668693" cy="7558258"/>
          </a:xfrm>
          <a:prstGeom prst="rect">
            <a:avLst/>
          </a:prstGeom>
        </p:spPr>
      </p:pic>
    </p:spTree>
    <p:extLst>
      <p:ext uri="{BB962C8B-B14F-4D97-AF65-F5344CB8AC3E}">
        <p14:creationId xmlns:p14="http://schemas.microsoft.com/office/powerpoint/2010/main" val="4023759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1D21D1F-490E-46E8-ACD0-F540369EED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95266" y="-291957"/>
            <a:ext cx="5601467" cy="7441914"/>
          </a:xfrm>
          <a:prstGeom prst="rect">
            <a:avLst/>
          </a:prstGeom>
        </p:spPr>
      </p:pic>
    </p:spTree>
    <p:extLst>
      <p:ext uri="{BB962C8B-B14F-4D97-AF65-F5344CB8AC3E}">
        <p14:creationId xmlns:p14="http://schemas.microsoft.com/office/powerpoint/2010/main" val="647455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BFD9D5D-800A-421B-B8D0-A69D27FE77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127512" y="1202634"/>
            <a:ext cx="5936976" cy="4452732"/>
          </a:xfrm>
          <a:prstGeom prst="rect">
            <a:avLst/>
          </a:prstGeom>
        </p:spPr>
      </p:pic>
    </p:spTree>
    <p:extLst>
      <p:ext uri="{BB962C8B-B14F-4D97-AF65-F5344CB8AC3E}">
        <p14:creationId xmlns:p14="http://schemas.microsoft.com/office/powerpoint/2010/main" val="1236699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23314" y="223821"/>
            <a:ext cx="1981178" cy="1400530"/>
          </a:xfrm>
        </p:spPr>
        <p:txBody>
          <a:bodyPr/>
          <a:lstStyle/>
          <a:p>
            <a:r>
              <a:rPr lang="es-CO" sz="6000" b="1" dirty="0">
                <a:latin typeface="Ink Free" panose="03080402000500000000" pitchFamily="66" charset="0"/>
              </a:rPr>
              <a:t>Logo </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989" y="1624351"/>
            <a:ext cx="4426720" cy="4195762"/>
          </a:xfrm>
        </p:spPr>
      </p:pic>
      <p:sp>
        <p:nvSpPr>
          <p:cNvPr id="5" name="Rectángulo 4"/>
          <p:cNvSpPr/>
          <p:nvPr/>
        </p:nvSpPr>
        <p:spPr>
          <a:xfrm>
            <a:off x="1537993" y="1624351"/>
            <a:ext cx="6096000" cy="4524315"/>
          </a:xfrm>
          <a:prstGeom prst="rect">
            <a:avLst/>
          </a:prstGeom>
        </p:spPr>
        <p:txBody>
          <a:bodyPr>
            <a:spAutoFit/>
          </a:bodyPr>
          <a:lstStyle/>
          <a:p>
            <a:r>
              <a:rPr lang="es-CO" sz="2400" b="1" dirty="0">
                <a:latin typeface="Ink Free" panose="03080402000500000000" pitchFamily="66" charset="0"/>
              </a:rPr>
              <a:t>Significado:</a:t>
            </a:r>
          </a:p>
          <a:p>
            <a:r>
              <a:rPr lang="es-CO" sz="2400" dirty="0">
                <a:latin typeface="Ink Free" panose="03080402000500000000" pitchFamily="66" charset="0"/>
              </a:rPr>
              <a:t>cada una de las flechas contiene dentro de si un grupo de elementos los cuales corresponden a:</a:t>
            </a:r>
          </a:p>
          <a:p>
            <a:pPr marL="285750" indent="-285750">
              <a:buFont typeface="Arial" panose="020B0604020202020204" pitchFamily="34" charset="0"/>
              <a:buChar char="•"/>
            </a:pPr>
            <a:r>
              <a:rPr lang="es-CO" sz="2400" dirty="0">
                <a:latin typeface="Ink Free" panose="03080402000500000000" pitchFamily="66" charset="0"/>
              </a:rPr>
              <a:t>Elementos electrónicos de uso diario</a:t>
            </a:r>
          </a:p>
          <a:p>
            <a:pPr marL="285750" indent="-285750">
              <a:buFont typeface="Arial" panose="020B0604020202020204" pitchFamily="34" charset="0"/>
              <a:buChar char="•"/>
            </a:pPr>
            <a:r>
              <a:rPr lang="es-CO" sz="2400" dirty="0">
                <a:latin typeface="Ink Free" panose="03080402000500000000" pitchFamily="66" charset="0"/>
              </a:rPr>
              <a:t>Elementos de manualidades</a:t>
            </a:r>
          </a:p>
          <a:p>
            <a:pPr marL="285750" indent="-285750">
              <a:buFont typeface="Arial" panose="020B0604020202020204" pitchFamily="34" charset="0"/>
              <a:buChar char="•"/>
            </a:pPr>
            <a:r>
              <a:rPr lang="es-CO" sz="2400" dirty="0">
                <a:latin typeface="Ink Free" panose="03080402000500000000" pitchFamily="66" charset="0"/>
              </a:rPr>
              <a:t>Elementos de oficina</a:t>
            </a:r>
          </a:p>
          <a:p>
            <a:pPr marL="285750" indent="-285750">
              <a:buFont typeface="Arial" panose="020B0604020202020204" pitchFamily="34" charset="0"/>
              <a:buChar char="•"/>
            </a:pPr>
            <a:r>
              <a:rPr lang="es-CO" sz="2400" dirty="0">
                <a:latin typeface="Ink Free" panose="03080402000500000000" pitchFamily="66" charset="0"/>
              </a:rPr>
              <a:t>Elementos escolares</a:t>
            </a:r>
          </a:p>
          <a:p>
            <a:r>
              <a:rPr lang="es-CO" sz="2400" dirty="0">
                <a:latin typeface="Ink Free" panose="03080402000500000000" pitchFamily="66" charset="0"/>
              </a:rPr>
              <a:t>Las flechas están dirigidas a un punto central que es nuestra compañía y los colores de la bandera colombiana hacen referencia al lugar donde esta se fundo.</a:t>
            </a:r>
          </a:p>
        </p:txBody>
      </p:sp>
    </p:spTree>
    <p:extLst>
      <p:ext uri="{BB962C8B-B14F-4D97-AF65-F5344CB8AC3E}">
        <p14:creationId xmlns:p14="http://schemas.microsoft.com/office/powerpoint/2010/main" val="319438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additive="base">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 calcmode="lin" valueType="num">
                                      <p:cBhvr additive="base">
                                        <p:cTn id="3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 calcmode="lin" valueType="num">
                                      <p:cBhvr additive="base">
                                        <p:cTn id="34"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 calcmode="lin" valueType="num">
                                      <p:cBhvr additive="base">
                                        <p:cTn id="38"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0" y="286555"/>
            <a:ext cx="10018713" cy="885423"/>
          </a:xfrm>
        </p:spPr>
        <p:txBody>
          <a:bodyPr/>
          <a:lstStyle/>
          <a:p>
            <a:r>
              <a:rPr lang="es-ES" b="1" dirty="0">
                <a:latin typeface="Ink Free" panose="03080402000500000000" pitchFamily="66" charset="0"/>
              </a:rPr>
              <a:t>Gráficas de análisis</a:t>
            </a:r>
            <a:endParaRPr lang="es-CO" dirty="0"/>
          </a:p>
        </p:txBody>
      </p:sp>
      <p:graphicFrame>
        <p:nvGraphicFramePr>
          <p:cNvPr id="45" name="Marcador de contenido 44"/>
          <p:cNvGraphicFramePr>
            <a:graphicFrameLocks noGrp="1"/>
          </p:cNvGraphicFramePr>
          <p:nvPr>
            <p:ph idx="1"/>
            <p:extLst>
              <p:ext uri="{D42A27DB-BD31-4B8C-83A1-F6EECF244321}">
                <p14:modId xmlns:p14="http://schemas.microsoft.com/office/powerpoint/2010/main" val="2269525185"/>
              </p:ext>
            </p:extLst>
          </p:nvPr>
        </p:nvGraphicFramePr>
        <p:xfrm>
          <a:off x="1484313" y="1378039"/>
          <a:ext cx="10018712" cy="44131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4401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Marcador de contenido 9">
            <a:extLst>
              <a:ext uri="{FF2B5EF4-FFF2-40B4-BE49-F238E27FC236}">
                <a16:creationId xmlns:a16="http://schemas.microsoft.com/office/drawing/2014/main" id="{83F0A136-2647-4F51-8584-7C4B42F1ADAF}"/>
              </a:ext>
            </a:extLst>
          </p:cNvPr>
          <p:cNvGraphicFramePr>
            <a:graphicFrameLocks noGrp="1"/>
          </p:cNvGraphicFramePr>
          <p:nvPr>
            <p:ph idx="1"/>
            <p:extLst>
              <p:ext uri="{D42A27DB-BD31-4B8C-83A1-F6EECF244321}">
                <p14:modId xmlns:p14="http://schemas.microsoft.com/office/powerpoint/2010/main" val="1328341197"/>
              </p:ext>
            </p:extLst>
          </p:nvPr>
        </p:nvGraphicFramePr>
        <p:xfrm>
          <a:off x="1484313" y="940904"/>
          <a:ext cx="10018712" cy="48502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8933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a:extLst>
              <a:ext uri="{FF2B5EF4-FFF2-40B4-BE49-F238E27FC236}">
                <a16:creationId xmlns:a16="http://schemas.microsoft.com/office/drawing/2014/main" id="{1C981AEE-C063-4AFE-B74B-C7073D40CB48}"/>
              </a:ext>
            </a:extLst>
          </p:cNvPr>
          <p:cNvGraphicFramePr>
            <a:graphicFrameLocks noGrp="1"/>
          </p:cNvGraphicFramePr>
          <p:nvPr>
            <p:ph idx="1"/>
            <p:extLst>
              <p:ext uri="{D42A27DB-BD31-4B8C-83A1-F6EECF244321}">
                <p14:modId xmlns:p14="http://schemas.microsoft.com/office/powerpoint/2010/main" val="2564880502"/>
              </p:ext>
            </p:extLst>
          </p:nvPr>
        </p:nvGraphicFramePr>
        <p:xfrm>
          <a:off x="1484313" y="622300"/>
          <a:ext cx="10018712" cy="516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23475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a:extLst>
              <a:ext uri="{FF2B5EF4-FFF2-40B4-BE49-F238E27FC236}">
                <a16:creationId xmlns:a16="http://schemas.microsoft.com/office/drawing/2014/main" id="{1C981AEE-C063-4AFE-B74B-C7073D40CB48}"/>
              </a:ext>
            </a:extLst>
          </p:cNvPr>
          <p:cNvGraphicFramePr>
            <a:graphicFrameLocks noGrp="1"/>
          </p:cNvGraphicFramePr>
          <p:nvPr>
            <p:ph idx="1"/>
            <p:extLst>
              <p:ext uri="{D42A27DB-BD31-4B8C-83A1-F6EECF244321}">
                <p14:modId xmlns:p14="http://schemas.microsoft.com/office/powerpoint/2010/main" val="2845820211"/>
              </p:ext>
            </p:extLst>
          </p:nvPr>
        </p:nvGraphicFramePr>
        <p:xfrm>
          <a:off x="1484313" y="622300"/>
          <a:ext cx="10018712" cy="516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819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Marcador de contenido 44"/>
          <p:cNvGraphicFramePr>
            <a:graphicFrameLocks noGrp="1"/>
          </p:cNvGraphicFramePr>
          <p:nvPr>
            <p:ph idx="1"/>
            <p:extLst>
              <p:ext uri="{D42A27DB-BD31-4B8C-83A1-F6EECF244321}">
                <p14:modId xmlns:p14="http://schemas.microsoft.com/office/powerpoint/2010/main" val="3907722183"/>
              </p:ext>
            </p:extLst>
          </p:nvPr>
        </p:nvGraphicFramePr>
        <p:xfrm>
          <a:off x="1484313" y="1378039"/>
          <a:ext cx="10018712" cy="44131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2875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a:extLst>
              <a:ext uri="{FF2B5EF4-FFF2-40B4-BE49-F238E27FC236}">
                <a16:creationId xmlns:a16="http://schemas.microsoft.com/office/drawing/2014/main" id="{1C981AEE-C063-4AFE-B74B-C7073D40CB48}"/>
              </a:ext>
            </a:extLst>
          </p:cNvPr>
          <p:cNvGraphicFramePr>
            <a:graphicFrameLocks noGrp="1"/>
          </p:cNvGraphicFramePr>
          <p:nvPr>
            <p:ph idx="1"/>
            <p:extLst>
              <p:ext uri="{D42A27DB-BD31-4B8C-83A1-F6EECF244321}">
                <p14:modId xmlns:p14="http://schemas.microsoft.com/office/powerpoint/2010/main" val="2141606684"/>
              </p:ext>
            </p:extLst>
          </p:nvPr>
        </p:nvGraphicFramePr>
        <p:xfrm>
          <a:off x="1484313" y="622300"/>
          <a:ext cx="10018712" cy="516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51995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1045146"/>
            <a:ext cx="4247860" cy="1400530"/>
          </a:xfrm>
        </p:spPr>
        <p:txBody>
          <a:bodyPr/>
          <a:lstStyle/>
          <a:p>
            <a:r>
              <a:rPr lang="es-CO" sz="6000" b="1" dirty="0">
                <a:latin typeface="Ink Free" panose="03080402000500000000" pitchFamily="66" charset="0"/>
              </a:rPr>
              <a:t>Bibliografía </a:t>
            </a:r>
          </a:p>
        </p:txBody>
      </p:sp>
      <p:sp>
        <p:nvSpPr>
          <p:cNvPr id="3" name="Marcador de contenido 2"/>
          <p:cNvSpPr>
            <a:spLocks noGrp="1"/>
          </p:cNvSpPr>
          <p:nvPr>
            <p:ph idx="1"/>
          </p:nvPr>
        </p:nvSpPr>
        <p:spPr/>
        <p:txBody>
          <a:bodyPr>
            <a:normAutofit fontScale="55000" lnSpcReduction="20000"/>
          </a:bodyPr>
          <a:lstStyle/>
          <a:p>
            <a:r>
              <a:rPr lang="es-CO" dirty="0">
                <a:latin typeface="Ink Free" panose="03080402000500000000" pitchFamily="66" charset="0"/>
              </a:rPr>
              <a:t>Imágenes: </a:t>
            </a:r>
          </a:p>
          <a:p>
            <a:pPr marL="0" indent="0">
              <a:buNone/>
            </a:pPr>
            <a:r>
              <a:rPr lang="es-CO" dirty="0">
                <a:latin typeface="Ink Free" panose="03080402000500000000" pitchFamily="66" charset="0"/>
                <a:hlinkClick r:id="rId2"/>
              </a:rPr>
              <a:t> https://sp.depositphotos.com/63467415/stock-illustration-collection-of-various-electronic-devices.html</a:t>
            </a:r>
            <a:endParaRPr lang="es-CO" dirty="0">
              <a:latin typeface="Ink Free" panose="03080402000500000000" pitchFamily="66" charset="0"/>
            </a:endParaRPr>
          </a:p>
          <a:p>
            <a:pPr marL="0" indent="0">
              <a:buNone/>
            </a:pPr>
            <a:r>
              <a:rPr lang="es-CO" dirty="0">
                <a:latin typeface="Ink Free" panose="03080402000500000000" pitchFamily="66" charset="0"/>
              </a:rPr>
              <a:t> </a:t>
            </a:r>
            <a:r>
              <a:rPr lang="es-CO" dirty="0">
                <a:latin typeface="Ink Free" panose="03080402000500000000" pitchFamily="66" charset="0"/>
                <a:hlinkClick r:id="rId3"/>
              </a:rPr>
              <a:t>https://www.google.com/</a:t>
            </a:r>
            <a:r>
              <a:rPr lang="es-CO" dirty="0" err="1">
                <a:latin typeface="Ink Free" panose="03080402000500000000" pitchFamily="66" charset="0"/>
                <a:hlinkClick r:id="rId3"/>
              </a:rPr>
              <a:t>imgres?imgurl</a:t>
            </a:r>
            <a:r>
              <a:rPr lang="es-CO" dirty="0">
                <a:latin typeface="Ink Free" panose="03080402000500000000" pitchFamily="66" charset="0"/>
                <a:hlinkClick r:id="rId3"/>
              </a:rPr>
              <a:t>=http%3A%2F%2Fwww.manualidadesinfantiles.org%2Fwp-content%2Fuploads%2Fpinturas.jpg&amp;imgrefurl=https%3A%2F%2Fwww.manualidadesinfantiles.org%2Fmateriales-para-pintar&amp;docid=SAlSXsw_1icBTM&amp;tbnid=HB01iwqkyrfohM%3A&amp;vet=10ahUKEwiA2eiLipDkAhVvvFkKHVcQD84QMwhXKAQwBA..i&amp;w=1000&amp;h=563&amp;bih=608&amp;biw=1366&amp;q=materiales%20de%20pinturas%20para%20colorear&amp;ved=0ahUKEwiA2eiLipDkAhVvvFkKHVcQD84QMwhXKAQwBA&amp;iact=</a:t>
            </a:r>
            <a:r>
              <a:rPr lang="es-CO" dirty="0" err="1">
                <a:latin typeface="Ink Free" panose="03080402000500000000" pitchFamily="66" charset="0"/>
                <a:hlinkClick r:id="rId3"/>
              </a:rPr>
              <a:t>mrc&amp;uact</a:t>
            </a:r>
            <a:r>
              <a:rPr lang="es-CO" dirty="0">
                <a:latin typeface="Ink Free" panose="03080402000500000000" pitchFamily="66" charset="0"/>
                <a:hlinkClick r:id="rId3"/>
              </a:rPr>
              <a:t>=8</a:t>
            </a:r>
            <a:endParaRPr lang="es-CO" dirty="0">
              <a:latin typeface="Ink Free" panose="03080402000500000000" pitchFamily="66" charset="0"/>
            </a:endParaRPr>
          </a:p>
          <a:p>
            <a:pPr marL="0" indent="0">
              <a:buNone/>
            </a:pPr>
            <a:r>
              <a:rPr lang="es-CO" dirty="0">
                <a:latin typeface="Ink Free" panose="03080402000500000000" pitchFamily="66" charset="0"/>
                <a:hlinkClick r:id="rId4"/>
              </a:rPr>
              <a:t>https://encrypted-tbn0.gstatic.com/images?q=tbn:ANd9GcSMb_fAX_yqpPGoQE99tfrbOTDbzf64gjZnvOAaedC2Cnq-OoTT</a:t>
            </a:r>
            <a:endParaRPr lang="es-CO" dirty="0">
              <a:latin typeface="Ink Free" panose="03080402000500000000" pitchFamily="66" charset="0"/>
            </a:endParaRPr>
          </a:p>
          <a:p>
            <a:pPr marL="0" indent="0">
              <a:buNone/>
            </a:pPr>
            <a:r>
              <a:rPr lang="es-CO" dirty="0">
                <a:latin typeface="Ink Free" panose="03080402000500000000" pitchFamily="66" charset="0"/>
                <a:hlinkClick r:id="rId5"/>
              </a:rPr>
              <a:t>https://www.google.com/</a:t>
            </a:r>
            <a:r>
              <a:rPr lang="es-CO" dirty="0" err="1">
                <a:latin typeface="Ink Free" panose="03080402000500000000" pitchFamily="66" charset="0"/>
                <a:hlinkClick r:id="rId5"/>
              </a:rPr>
              <a:t>search?rlz</a:t>
            </a:r>
            <a:r>
              <a:rPr lang="es-CO" dirty="0">
                <a:latin typeface="Ink Free" panose="03080402000500000000" pitchFamily="66" charset="0"/>
                <a:hlinkClick r:id="rId5"/>
              </a:rPr>
              <a:t>=1C1CHBD_esCO841CO842&amp;biw=1366&amp;bih=608&amp;tbm=</a:t>
            </a:r>
            <a:r>
              <a:rPr lang="es-CO" dirty="0" err="1">
                <a:latin typeface="Ink Free" panose="03080402000500000000" pitchFamily="66" charset="0"/>
                <a:hlinkClick r:id="rId5"/>
              </a:rPr>
              <a:t>isch&amp;sa</a:t>
            </a:r>
            <a:r>
              <a:rPr lang="es-CO" dirty="0">
                <a:latin typeface="Ink Free" panose="03080402000500000000" pitchFamily="66" charset="0"/>
                <a:hlinkClick r:id="rId5"/>
              </a:rPr>
              <a:t>=1&amp;ei=-jtbXce9BsTs5gKQ4aiADA&amp;q=</a:t>
            </a:r>
            <a:r>
              <a:rPr lang="es-CO" dirty="0" err="1">
                <a:latin typeface="Ink Free" panose="03080402000500000000" pitchFamily="66" charset="0"/>
                <a:hlinkClick r:id="rId5"/>
              </a:rPr>
              <a:t>elementos+de+oficina&amp;oq</a:t>
            </a:r>
            <a:r>
              <a:rPr lang="es-CO" dirty="0">
                <a:latin typeface="Ink Free" panose="03080402000500000000" pitchFamily="66" charset="0"/>
                <a:hlinkClick r:id="rId5"/>
              </a:rPr>
              <a:t>=</a:t>
            </a:r>
            <a:r>
              <a:rPr lang="es-CO" dirty="0" err="1">
                <a:latin typeface="Ink Free" panose="03080402000500000000" pitchFamily="66" charset="0"/>
                <a:hlinkClick r:id="rId5"/>
              </a:rPr>
              <a:t>elementos+de+oficina&amp;gs_l</a:t>
            </a:r>
            <a:r>
              <a:rPr lang="es-CO" dirty="0">
                <a:latin typeface="Ink Free" panose="03080402000500000000" pitchFamily="66" charset="0"/>
                <a:hlinkClick r:id="rId5"/>
              </a:rPr>
              <a:t>=img.3..0l5j0i5i30l3j0i8i30j0i24.3339.4228..4699...0.0..1.625.2422.2-2j1j2j1......0....1..gws-wiz-img.KfQbVRfPGdw&amp;ved=0ahUKEwjHorT_lZDkAhVEtlkKHZAwCsAQ4dU </a:t>
            </a:r>
            <a:r>
              <a:rPr lang="es-CO" dirty="0" err="1">
                <a:latin typeface="Ink Free" panose="03080402000500000000" pitchFamily="66" charset="0"/>
                <a:hlinkClick r:id="rId5"/>
              </a:rPr>
              <a:t>DCAY&amp;uact</a:t>
            </a:r>
            <a:r>
              <a:rPr lang="es-CO" dirty="0">
                <a:latin typeface="Ink Free" panose="03080402000500000000" pitchFamily="66" charset="0"/>
                <a:hlinkClick r:id="rId5"/>
              </a:rPr>
              <a:t>=5#imgrc=UN_-</a:t>
            </a:r>
            <a:r>
              <a:rPr lang="es-CO" dirty="0" err="1">
                <a:latin typeface="Ink Free" panose="03080402000500000000" pitchFamily="66" charset="0"/>
                <a:hlinkClick r:id="rId5"/>
              </a:rPr>
              <a:t>RLHqzvvQiM</a:t>
            </a:r>
            <a:r>
              <a:rPr lang="es-CO" dirty="0">
                <a:latin typeface="Ink Free" panose="03080402000500000000" pitchFamily="66" charset="0"/>
                <a:hlinkClick r:id="rId5"/>
              </a:rPr>
              <a:t>:</a:t>
            </a:r>
            <a:endParaRPr lang="es-CO" dirty="0">
              <a:latin typeface="Ink Free" panose="03080402000500000000" pitchFamily="66" charset="0"/>
            </a:endParaRPr>
          </a:p>
          <a:p>
            <a:pPr marL="0" indent="0">
              <a:buNone/>
            </a:pPr>
            <a:endParaRPr lang="es-CO" dirty="0">
              <a:latin typeface="Ink Free" panose="03080402000500000000" pitchFamily="66" charset="0"/>
            </a:endParaRPr>
          </a:p>
        </p:txBody>
      </p:sp>
    </p:spTree>
    <p:extLst>
      <p:ext uri="{BB962C8B-B14F-4D97-AF65-F5344CB8AC3E}">
        <p14:creationId xmlns:p14="http://schemas.microsoft.com/office/powerpoint/2010/main" val="384205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04043" y="89101"/>
            <a:ext cx="3087017" cy="1400530"/>
          </a:xfrm>
        </p:spPr>
        <p:txBody>
          <a:bodyPr/>
          <a:lstStyle/>
          <a:p>
            <a:r>
              <a:rPr lang="es-CO" sz="6000" b="1" dirty="0">
                <a:latin typeface="Ink Free" panose="03080402000500000000" pitchFamily="66" charset="0"/>
              </a:rPr>
              <a:t>Eslogan </a:t>
            </a:r>
          </a:p>
        </p:txBody>
      </p:sp>
      <p:sp>
        <p:nvSpPr>
          <p:cNvPr id="6" name="Marcador de contenido 2"/>
          <p:cNvSpPr txBox="1">
            <a:spLocks/>
          </p:cNvSpPr>
          <p:nvPr/>
        </p:nvSpPr>
        <p:spPr>
          <a:xfrm>
            <a:off x="6580073" y="2162985"/>
            <a:ext cx="560560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endParaRPr lang="es-CO" dirty="0"/>
          </a:p>
        </p:txBody>
      </p:sp>
      <p:sp>
        <p:nvSpPr>
          <p:cNvPr id="4" name="Rectángulo redondeado 3"/>
          <p:cNvSpPr/>
          <p:nvPr/>
        </p:nvSpPr>
        <p:spPr>
          <a:xfrm>
            <a:off x="1687133" y="1825118"/>
            <a:ext cx="3477296" cy="3799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O" sz="4800" b="1" dirty="0">
                <a:latin typeface="Ink Free" panose="03080402000500000000" pitchFamily="66" charset="0"/>
              </a:rPr>
              <a:t>“Variedad y economía en un solo lugar”</a:t>
            </a:r>
            <a:endParaRPr lang="es-CO" sz="4800" dirty="0"/>
          </a:p>
        </p:txBody>
      </p:sp>
      <p:sp>
        <p:nvSpPr>
          <p:cNvPr id="5" name="Flecha derecha 4"/>
          <p:cNvSpPr/>
          <p:nvPr/>
        </p:nvSpPr>
        <p:spPr>
          <a:xfrm>
            <a:off x="5164429" y="1825119"/>
            <a:ext cx="5743977" cy="3780614"/>
          </a:xfrm>
          <a:prstGeom prst="rightArrow">
            <a:avLst/>
          </a:prstGeom>
          <a:gradFill flip="none" rotWithShape="1">
            <a:gsLst>
              <a:gs pos="0">
                <a:srgbClr val="FFCC00">
                  <a:tint val="66000"/>
                  <a:satMod val="160000"/>
                </a:srgbClr>
              </a:gs>
              <a:gs pos="50000">
                <a:srgbClr val="FFCC00">
                  <a:tint val="44500"/>
                  <a:satMod val="160000"/>
                </a:srgbClr>
              </a:gs>
              <a:gs pos="100000">
                <a:srgbClr val="FFCC00">
                  <a:tint val="23500"/>
                  <a:satMod val="160000"/>
                </a:srgbClr>
              </a:gs>
            </a:gsLst>
            <a:lin ang="2700000" scaled="1"/>
            <a:tileRect/>
          </a:gradFill>
          <a:ln>
            <a:solidFill>
              <a:srgbClr val="FFC000"/>
            </a:solidFill>
          </a:ln>
          <a:effectLst>
            <a:glow rad="63500">
              <a:schemeClr val="accent5">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2000" b="1" dirty="0">
                <a:solidFill>
                  <a:schemeClr val="tx1"/>
                </a:solidFill>
                <a:latin typeface="Ink Free" panose="03080402000500000000" pitchFamily="66" charset="0"/>
              </a:rPr>
              <a:t>Queremos resaltar que nuestros puntos de venta cuentan con una amplia variedad de productos para cubrir las necesidades de nuestros clientes ofreciendo servicios integrales.</a:t>
            </a:r>
            <a:endParaRPr lang="es-CO" sz="2000" dirty="0">
              <a:solidFill>
                <a:schemeClr val="tx1"/>
              </a:solidFill>
            </a:endParaRPr>
          </a:p>
        </p:txBody>
      </p:sp>
    </p:spTree>
    <p:extLst>
      <p:ext uri="{BB962C8B-B14F-4D97-AF65-F5344CB8AC3E}">
        <p14:creationId xmlns:p14="http://schemas.microsoft.com/office/powerpoint/2010/main" val="113000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4651" y="716505"/>
            <a:ext cx="9404723" cy="1093395"/>
          </a:xfrm>
        </p:spPr>
        <p:txBody>
          <a:bodyPr/>
          <a:lstStyle/>
          <a:p>
            <a:r>
              <a:rPr lang="es-CO" sz="6000" b="1" dirty="0">
                <a:latin typeface="Ink Free" panose="03080402000500000000" pitchFamily="66" charset="0"/>
              </a:rPr>
              <a:t>Misión</a:t>
            </a:r>
          </a:p>
        </p:txBody>
      </p:sp>
      <p:sp>
        <p:nvSpPr>
          <p:cNvPr id="3" name="Marcador de contenido 2"/>
          <p:cNvSpPr>
            <a:spLocks noGrp="1"/>
          </p:cNvSpPr>
          <p:nvPr>
            <p:ph idx="1"/>
          </p:nvPr>
        </p:nvSpPr>
        <p:spPr>
          <a:xfrm>
            <a:off x="1898068" y="2485761"/>
            <a:ext cx="8946541" cy="2712265"/>
          </a:xfrm>
        </p:spPr>
        <p:txBody>
          <a:bodyPr/>
          <a:lstStyle/>
          <a:p>
            <a:pPr algn="just"/>
            <a:r>
              <a:rPr lang="es-ES" dirty="0">
                <a:latin typeface="Ink Free" panose="03080402000500000000" pitchFamily="66" charset="0"/>
              </a:rPr>
              <a:t>Operar como una compañía distribuidora de elementos de papelería y miscelánea, ofreciendo productos de alta calidad en conjunto con los fabricantes más importantes a nivel nacional e internacional, dando así cubrimiento a  las necesidades de todos nuestros clientes, teniendo un alto compromiso de conciencia ambiental, promoviendo la utilización de productos altamente reciclables.</a:t>
            </a:r>
            <a:endParaRPr lang="es-CO" dirty="0">
              <a:latin typeface="Ink Free" panose="03080402000500000000" pitchFamily="66" charset="0"/>
            </a:endParaRPr>
          </a:p>
        </p:txBody>
      </p:sp>
    </p:spTree>
    <p:extLst>
      <p:ext uri="{BB962C8B-B14F-4D97-AF65-F5344CB8AC3E}">
        <p14:creationId xmlns:p14="http://schemas.microsoft.com/office/powerpoint/2010/main" val="1897831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2216" y="835774"/>
            <a:ext cx="9404723" cy="1093395"/>
          </a:xfrm>
        </p:spPr>
        <p:txBody>
          <a:bodyPr/>
          <a:lstStyle/>
          <a:p>
            <a:r>
              <a:rPr lang="es-CO" sz="6000" b="1" dirty="0">
                <a:latin typeface="Ink Free" panose="03080402000500000000" pitchFamily="66" charset="0"/>
              </a:rPr>
              <a:t>Visión</a:t>
            </a:r>
          </a:p>
        </p:txBody>
      </p:sp>
      <p:sp>
        <p:nvSpPr>
          <p:cNvPr id="3" name="Marcador de contenido 2"/>
          <p:cNvSpPr>
            <a:spLocks noGrp="1"/>
          </p:cNvSpPr>
          <p:nvPr>
            <p:ph idx="1"/>
          </p:nvPr>
        </p:nvSpPr>
        <p:spPr>
          <a:xfrm>
            <a:off x="2100398" y="2578526"/>
            <a:ext cx="8946541" cy="2094079"/>
          </a:xfrm>
        </p:spPr>
        <p:txBody>
          <a:bodyPr/>
          <a:lstStyle/>
          <a:p>
            <a:pPr algn="just"/>
            <a:r>
              <a:rPr lang="es-ES" dirty="0">
                <a:latin typeface="Ink Free" panose="03080402000500000000" pitchFamily="66" charset="0"/>
              </a:rPr>
              <a:t>Ser reconocidos a nivel nacional como una empresa líder por medio de la apertura de sucursales que cubran  las necesidades de nuestros clientes en el área de papelería y productos misceláneos, entregando servicios de calidad a precios accesibles para todo tipo de público.</a:t>
            </a:r>
            <a:endParaRPr lang="es-CO" dirty="0">
              <a:latin typeface="Ink Free" panose="03080402000500000000" pitchFamily="66" charset="0"/>
            </a:endParaRPr>
          </a:p>
        </p:txBody>
      </p:sp>
    </p:spTree>
    <p:extLst>
      <p:ext uri="{BB962C8B-B14F-4D97-AF65-F5344CB8AC3E}">
        <p14:creationId xmlns:p14="http://schemas.microsoft.com/office/powerpoint/2010/main" val="159048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p:cNvGraphicFramePr/>
          <p:nvPr>
            <p:extLst>
              <p:ext uri="{D42A27DB-BD31-4B8C-83A1-F6EECF244321}">
                <p14:modId xmlns:p14="http://schemas.microsoft.com/office/powerpoint/2010/main" val="2057244758"/>
              </p:ext>
            </p:extLst>
          </p:nvPr>
        </p:nvGraphicFramePr>
        <p:xfrm>
          <a:off x="1609859" y="218941"/>
          <a:ext cx="9929611" cy="6387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644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1"/>
            <a:ext cx="10018713" cy="1439214"/>
          </a:xfrm>
        </p:spPr>
        <p:txBody>
          <a:bodyPr/>
          <a:lstStyle/>
          <a:p>
            <a:r>
              <a:rPr lang="es-CO" b="1" dirty="0">
                <a:latin typeface="Ink Free" panose="03080402000500000000" pitchFamily="66" charset="0"/>
              </a:rPr>
              <a:t>Observación</a:t>
            </a:r>
            <a:br>
              <a:rPr lang="es-CO" dirty="0"/>
            </a:br>
            <a:endParaRPr lang="es-CO" dirty="0"/>
          </a:p>
        </p:txBody>
      </p:sp>
      <p:sp>
        <p:nvSpPr>
          <p:cNvPr id="9" name="Marcador de contenido 8"/>
          <p:cNvSpPr>
            <a:spLocks noGrp="1"/>
          </p:cNvSpPr>
          <p:nvPr>
            <p:ph sz="half" idx="2"/>
          </p:nvPr>
        </p:nvSpPr>
        <p:spPr>
          <a:xfrm>
            <a:off x="2871989" y="1983346"/>
            <a:ext cx="7366715" cy="4095481"/>
          </a:xfrm>
        </p:spPr>
        <p:txBody>
          <a:bodyPr>
            <a:normAutofit/>
          </a:bodyPr>
          <a:lstStyle/>
          <a:p>
            <a:pPr marL="0" indent="0" algn="just">
              <a:buNone/>
            </a:pPr>
            <a:r>
              <a:rPr lang="es-CO" sz="2000" dirty="0">
                <a:latin typeface="Ink Free" panose="03080402000500000000" pitchFamily="66" charset="0"/>
              </a:rPr>
              <a:t>En la aplicación de esta técnica de recolección de información se pudo observar que la propietaria de la miscelánea tiene organizados los productos por clasificación, es decir, lápices, esferos, lápices de colores, marcadores, entre otros; en un solo lugar y de igual forma tiene organizados todos los implementos que ella maneja en su negocio. De esta manera le es mas fácil encontrar determinado producto que le estén solicitando y puede verificar si este producto se encuentra entre su inventario o no.</a:t>
            </a:r>
          </a:p>
          <a:p>
            <a:pPr marL="0" indent="0" algn="just">
              <a:buNone/>
            </a:pPr>
            <a:r>
              <a:rPr lang="es-CO" sz="2000" dirty="0">
                <a:latin typeface="Ink Free" panose="03080402000500000000" pitchFamily="66" charset="0"/>
              </a:rPr>
              <a:t>Estando exhibidos todos los productos ella puede controlar su inventario, llegar a la conclusión de que  debe realizar nuevamente un pedido a sus proveedores y puede monitorear que productos son de  alta, media y baja rotación.</a:t>
            </a:r>
          </a:p>
          <a:p>
            <a:pPr marL="0" indent="0">
              <a:buNone/>
            </a:pPr>
            <a:endParaRPr lang="es-CO" dirty="0"/>
          </a:p>
        </p:txBody>
      </p:sp>
    </p:spTree>
    <p:extLst>
      <p:ext uri="{BB962C8B-B14F-4D97-AF65-F5344CB8AC3E}">
        <p14:creationId xmlns:p14="http://schemas.microsoft.com/office/powerpoint/2010/main" val="350700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2430" y="1043188"/>
            <a:ext cx="7000969" cy="5250727"/>
          </a:xfrm>
          <a:prstGeom prst="rect">
            <a:avLst/>
          </a:prstGeom>
        </p:spPr>
      </p:pic>
      <p:sp>
        <p:nvSpPr>
          <p:cNvPr id="6" name="Título 5"/>
          <p:cNvSpPr>
            <a:spLocks noGrp="1"/>
          </p:cNvSpPr>
          <p:nvPr>
            <p:ph type="title"/>
          </p:nvPr>
        </p:nvSpPr>
        <p:spPr>
          <a:xfrm>
            <a:off x="1973559" y="-296214"/>
            <a:ext cx="10018713" cy="1752599"/>
          </a:xfrm>
        </p:spPr>
        <p:txBody>
          <a:bodyPr/>
          <a:lstStyle/>
          <a:p>
            <a:r>
              <a:rPr lang="es-CO" b="1" dirty="0">
                <a:latin typeface="Ink Free" panose="03080402000500000000" pitchFamily="66" charset="0"/>
              </a:rPr>
              <a:t>Fachada de la miscelánea</a:t>
            </a:r>
          </a:p>
        </p:txBody>
      </p:sp>
    </p:spTree>
    <p:extLst>
      <p:ext uri="{BB962C8B-B14F-4D97-AF65-F5344CB8AC3E}">
        <p14:creationId xmlns:p14="http://schemas.microsoft.com/office/powerpoint/2010/main" val="392294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673" y="1030845"/>
            <a:ext cx="7023279" cy="5267460"/>
          </a:xfrm>
          <a:prstGeom prst="rect">
            <a:avLst/>
          </a:prstGeom>
        </p:spPr>
      </p:pic>
      <p:sp>
        <p:nvSpPr>
          <p:cNvPr id="5" name="Título 5"/>
          <p:cNvSpPr txBox="1">
            <a:spLocks/>
          </p:cNvSpPr>
          <p:nvPr/>
        </p:nvSpPr>
        <p:spPr>
          <a:xfrm>
            <a:off x="1017957" y="154546"/>
            <a:ext cx="10018713" cy="1752599"/>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b="1" dirty="0">
                <a:latin typeface="Ink Free" panose="03080402000500000000" pitchFamily="66" charset="0"/>
              </a:rPr>
              <a:t>Vitrina de almacenamiento lateral</a:t>
            </a:r>
          </a:p>
        </p:txBody>
      </p:sp>
    </p:spTree>
    <p:extLst>
      <p:ext uri="{BB962C8B-B14F-4D97-AF65-F5344CB8AC3E}">
        <p14:creationId xmlns:p14="http://schemas.microsoft.com/office/powerpoint/2010/main" val="3836438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Transmisión de listas">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387</TotalTime>
  <Words>770</Words>
  <Application>Microsoft Office PowerPoint</Application>
  <PresentationFormat>Panorámica</PresentationFormat>
  <Paragraphs>51</Paragraphs>
  <Slides>26</Slides>
  <Notes>0</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2</vt:i4>
      </vt:variant>
      <vt:variant>
        <vt:lpstr>Títulos de diapositiva</vt:lpstr>
      </vt:variant>
      <vt:variant>
        <vt:i4>26</vt:i4>
      </vt:variant>
    </vt:vector>
  </HeadingPairs>
  <TitlesOfParts>
    <vt:vector size="32" baseType="lpstr">
      <vt:lpstr>Arial</vt:lpstr>
      <vt:lpstr>Corbel</vt:lpstr>
      <vt:lpstr>Ink Free</vt:lpstr>
      <vt:lpstr>Parallax</vt:lpstr>
      <vt:lpstr>Documento</vt:lpstr>
      <vt:lpstr>Documento de Microsoft Word</vt:lpstr>
      <vt:lpstr>Miscelánea Full Color</vt:lpstr>
      <vt:lpstr>Logo </vt:lpstr>
      <vt:lpstr>Eslogan </vt:lpstr>
      <vt:lpstr>Misión</vt:lpstr>
      <vt:lpstr>Visión</vt:lpstr>
      <vt:lpstr>Presentación de PowerPoint</vt:lpstr>
      <vt:lpstr>Observación </vt:lpstr>
      <vt:lpstr>Fachada de la miscelánea</vt:lpstr>
      <vt:lpstr>Presentación de PowerPoint</vt:lpstr>
      <vt:lpstr>Presentación de PowerPoint</vt:lpstr>
      <vt:lpstr>Presentación de PowerPoint</vt:lpstr>
      <vt:lpstr>Entrevista</vt:lpstr>
      <vt:lpstr>Formato de la entrevista</vt:lpstr>
      <vt:lpstr>Evidencia de la entrevista</vt:lpstr>
      <vt:lpstr>Encuesta</vt:lpstr>
      <vt:lpstr>Encuesta</vt:lpstr>
      <vt:lpstr>Evidencia de la encuesta</vt:lpstr>
      <vt:lpstr>Presentación de PowerPoint</vt:lpstr>
      <vt:lpstr>Presentación de PowerPoint</vt:lpstr>
      <vt:lpstr>Gráficas de análisis</vt:lpstr>
      <vt:lpstr>Presentación de PowerPoint</vt:lpstr>
      <vt:lpstr>Presentación de PowerPoint</vt:lpstr>
      <vt:lpstr>Presentación de PowerPoint</vt:lpstr>
      <vt:lpstr>Presentación de PowerPoint</vt:lpstr>
      <vt:lpstr>Presentación de PowerPoint</vt:lpstr>
      <vt:lpstr>Bibliografía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Miscelánea Full Color.</dc:title>
  <dc:creator>Danna Gacharna.</dc:creator>
  <cp:lastModifiedBy>Aprendiz</cp:lastModifiedBy>
  <cp:revision>37</cp:revision>
  <dcterms:created xsi:type="dcterms:W3CDTF">2019-08-19T22:18:53Z</dcterms:created>
  <dcterms:modified xsi:type="dcterms:W3CDTF">2019-08-21T00:17:57Z</dcterms:modified>
</cp:coreProperties>
</file>